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Black"/>
      <p:bold r:id="rId35"/>
      <p:boldItalic r:id="rId36"/>
    </p:embeddedFont>
    <p:embeddedFont>
      <p:font typeface="Roboto"/>
      <p:regular r:id="rId37"/>
      <p:bold r:id="rId38"/>
      <p:italic r:id="rId39"/>
      <p:boldItalic r:id="rId40"/>
    </p:embeddedFont>
    <p:embeddedFont>
      <p:font typeface="Nunito"/>
      <p:regular r:id="rId41"/>
      <p:bold r:id="rId42"/>
      <p:italic r:id="rId43"/>
      <p:boldItalic r:id="rId44"/>
    </p:embeddedFont>
    <p:embeddedFont>
      <p:font typeface="Maven Pro"/>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Nunito-bold.fntdata"/><Relationship Id="rId41" Type="http://schemas.openxmlformats.org/officeDocument/2006/relationships/font" Target="fonts/Nunito-regular.fntdata"/><Relationship Id="rId22" Type="http://schemas.openxmlformats.org/officeDocument/2006/relationships/slide" Target="slides/slide17.xml"/><Relationship Id="rId44" Type="http://schemas.openxmlformats.org/officeDocument/2006/relationships/font" Target="fonts/Nunito-boldItalic.fntdata"/><Relationship Id="rId21" Type="http://schemas.openxmlformats.org/officeDocument/2006/relationships/slide" Target="slides/slide16.xml"/><Relationship Id="rId43" Type="http://schemas.openxmlformats.org/officeDocument/2006/relationships/font" Target="fonts/Nunito-italic.fntdata"/><Relationship Id="rId24" Type="http://schemas.openxmlformats.org/officeDocument/2006/relationships/slide" Target="slides/slide19.xml"/><Relationship Id="rId46" Type="http://schemas.openxmlformats.org/officeDocument/2006/relationships/font" Target="fonts/MavenPro-bold.fntdata"/><Relationship Id="rId23" Type="http://schemas.openxmlformats.org/officeDocument/2006/relationships/slide" Target="slides/slide18.xml"/><Relationship Id="rId45" Type="http://schemas.openxmlformats.org/officeDocument/2006/relationships/font" Target="fonts/MavenPr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lack-bold.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font" Target="fonts/RobotoBlack-boldItalic.fntdata"/><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ee361179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ee361179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ee361179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ee361179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dacda75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dacda75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ed4e0f144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ed4e0f144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5ed4e0f144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ed4e0f144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ed4e0f144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ed4e0f144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ed4e0f144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ed4e0f144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ed4e0f144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ed4e0f144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5ed4e0f144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ed4e0f144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5ed4e0f144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5ed4e0f144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ee361179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ee361179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ed4e0f144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ed4e0f144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5ed4e0f144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5ed4e0f144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ed4e0f144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ed4e0f144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ee361179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ee361179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5ee361179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5ee361179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5ee361179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5ee361179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5ee361179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ee361179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5ed4e0f144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ed4e0f144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5ee361179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5ee361179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5ee361179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5ee361179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ee361179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ee361179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ee361179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ee361179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ee361179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ee361179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ee361179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ee361179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ee361179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ee361179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ee361179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ee361179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ee361179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ee361179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hyperlink" Target="https://app.powerbi.com/view?r=eyJrIjoiYmRmYzI3ZTctN2FkMi00OTk1LTgyYTEtYzllZDgyYzMyYTE5IiwidCI6ImYwN2I0MGFlLWI2MGItNGUwZi1iZWJlLWFmYjQyZmM0ZGM2OSIsImMiOjF9"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1095900" y="580150"/>
            <a:ext cx="6952200" cy="290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6500">
                <a:latin typeface="Roboto Black"/>
                <a:ea typeface="Roboto Black"/>
                <a:cs typeface="Roboto Black"/>
                <a:sym typeface="Roboto Black"/>
              </a:rPr>
              <a:t>Conclusiones Finales Paradise Papers del ICIJ</a:t>
            </a:r>
            <a:endParaRPr b="0" sz="6500">
              <a:latin typeface="Roboto Black"/>
              <a:ea typeface="Roboto Black"/>
              <a:cs typeface="Roboto Black"/>
              <a:sym typeface="Roboto Black"/>
            </a:endParaRPr>
          </a:p>
        </p:txBody>
      </p:sp>
      <p:pic>
        <p:nvPicPr>
          <p:cNvPr id="278" name="Google Shape;278;p13"/>
          <p:cNvPicPr preferRelativeResize="0"/>
          <p:nvPr/>
        </p:nvPicPr>
        <p:blipFill rotWithShape="1">
          <a:blip r:embed="rId3">
            <a:alphaModFix amt="79000"/>
          </a:blip>
          <a:srcRect b="42326" l="0" r="0" t="28434"/>
          <a:stretch/>
        </p:blipFill>
        <p:spPr>
          <a:xfrm>
            <a:off x="663725" y="3607000"/>
            <a:ext cx="5561850" cy="914750"/>
          </a:xfrm>
          <a:prstGeom prst="rect">
            <a:avLst/>
          </a:prstGeom>
          <a:noFill/>
          <a:ln>
            <a:noFill/>
          </a:ln>
        </p:spPr>
      </p:pic>
      <p:sp>
        <p:nvSpPr>
          <p:cNvPr id="279" name="Google Shape;279;p13"/>
          <p:cNvSpPr txBox="1"/>
          <p:nvPr>
            <p:ph idx="4294967295" type="body"/>
          </p:nvPr>
        </p:nvSpPr>
        <p:spPr>
          <a:xfrm>
            <a:off x="5184000" y="4484100"/>
            <a:ext cx="3960000" cy="65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rgbClr val="FFFFFF"/>
                </a:solidFill>
                <a:latin typeface="Roboto"/>
                <a:ea typeface="Roboto"/>
                <a:cs typeface="Roboto"/>
                <a:sym typeface="Roboto"/>
              </a:rPr>
              <a:t>#SeParaTuPatria</a:t>
            </a:r>
            <a:endParaRPr b="1" sz="3600">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22"/>
          <p:cNvSpPr txBox="1"/>
          <p:nvPr>
            <p:ph type="title"/>
          </p:nvPr>
        </p:nvSpPr>
        <p:spPr>
          <a:xfrm>
            <a:off x="4600650" y="1189075"/>
            <a:ext cx="3507300" cy="266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Roboto"/>
                <a:ea typeface="Roboto"/>
                <a:cs typeface="Roboto"/>
                <a:sym typeface="Roboto"/>
              </a:rPr>
              <a:t>Aki había Ponido la Arquitectura del Proyecto</a:t>
            </a:r>
            <a:endParaRPr sz="4000">
              <a:latin typeface="Roboto"/>
              <a:ea typeface="Roboto"/>
              <a:cs typeface="Roboto"/>
              <a:sym typeface="Roboto"/>
            </a:endParaRPr>
          </a:p>
        </p:txBody>
      </p:sp>
      <p:pic>
        <p:nvPicPr>
          <p:cNvPr id="340" name="Google Shape;340;p22"/>
          <p:cNvPicPr preferRelativeResize="0"/>
          <p:nvPr/>
        </p:nvPicPr>
        <p:blipFill>
          <a:blip r:embed="rId3">
            <a:alphaModFix/>
          </a:blip>
          <a:stretch>
            <a:fillRect/>
          </a:stretch>
        </p:blipFill>
        <p:spPr>
          <a:xfrm flipH="1">
            <a:off x="1036801" y="911750"/>
            <a:ext cx="2998651" cy="3218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23"/>
          <p:cNvSpPr txBox="1"/>
          <p:nvPr>
            <p:ph type="title"/>
          </p:nvPr>
        </p:nvSpPr>
        <p:spPr>
          <a:xfrm>
            <a:off x="327375" y="1175250"/>
            <a:ext cx="40734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Roboto"/>
                <a:ea typeface="Roboto"/>
                <a:cs typeface="Roboto"/>
                <a:sym typeface="Roboto"/>
              </a:rPr>
              <a:t>Aki había Ponido el Desarrollo e Implementación en PowerBI del Proyecto</a:t>
            </a:r>
            <a:endParaRPr sz="4000">
              <a:latin typeface="Roboto"/>
              <a:ea typeface="Roboto"/>
              <a:cs typeface="Roboto"/>
              <a:sym typeface="Roboto"/>
            </a:endParaRPr>
          </a:p>
        </p:txBody>
      </p:sp>
      <p:pic>
        <p:nvPicPr>
          <p:cNvPr id="346" name="Google Shape;346;p23"/>
          <p:cNvPicPr preferRelativeResize="0"/>
          <p:nvPr/>
        </p:nvPicPr>
        <p:blipFill>
          <a:blip r:embed="rId3">
            <a:alphaModFix/>
          </a:blip>
          <a:stretch>
            <a:fillRect/>
          </a:stretch>
        </p:blipFill>
        <p:spPr>
          <a:xfrm>
            <a:off x="5124675" y="375075"/>
            <a:ext cx="3463649" cy="34636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24"/>
          <p:cNvSpPr txBox="1"/>
          <p:nvPr>
            <p:ph type="title"/>
          </p:nvPr>
        </p:nvSpPr>
        <p:spPr>
          <a:xfrm>
            <a:off x="1867200" y="-38150"/>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Aki esta</a:t>
            </a:r>
            <a:endParaRPr/>
          </a:p>
        </p:txBody>
      </p:sp>
      <p:pic>
        <p:nvPicPr>
          <p:cNvPr id="352" name="Google Shape;352;p24"/>
          <p:cNvPicPr preferRelativeResize="0"/>
          <p:nvPr/>
        </p:nvPicPr>
        <p:blipFill>
          <a:blip r:embed="rId3">
            <a:alphaModFix/>
          </a:blip>
          <a:stretch>
            <a:fillRect/>
          </a:stretch>
        </p:blipFill>
        <p:spPr>
          <a:xfrm flipH="1">
            <a:off x="1121699" y="126450"/>
            <a:ext cx="1648801" cy="1769458"/>
          </a:xfrm>
          <a:prstGeom prst="rect">
            <a:avLst/>
          </a:prstGeom>
          <a:noFill/>
          <a:ln>
            <a:noFill/>
          </a:ln>
        </p:spPr>
      </p:pic>
      <p:sp>
        <p:nvSpPr>
          <p:cNvPr descr="Background pointer shape in timeline graphic" id="353" name="Google Shape;353;p24"/>
          <p:cNvSpPr/>
          <p:nvPr/>
        </p:nvSpPr>
        <p:spPr>
          <a:xfrm>
            <a:off x="-5104" y="3288550"/>
            <a:ext cx="1872300" cy="745500"/>
          </a:xfrm>
          <a:prstGeom prst="homePlate">
            <a:avLst>
              <a:gd fmla="val 50000" name="adj"/>
            </a:avLst>
          </a:prstGeom>
          <a:solidFill>
            <a:schemeClr val="dk2"/>
          </a:solid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54" name="Google Shape;354;p24"/>
          <p:cNvSpPr txBox="1"/>
          <p:nvPr/>
        </p:nvSpPr>
        <p:spPr>
          <a:xfrm>
            <a:off x="-5114" y="3426100"/>
            <a:ext cx="14556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6/6</a:t>
            </a:r>
            <a:endParaRPr sz="1600">
              <a:solidFill>
                <a:srgbClr val="FFFFFF"/>
              </a:solidFill>
              <a:latin typeface="Roboto"/>
              <a:ea typeface="Roboto"/>
              <a:cs typeface="Roboto"/>
              <a:sym typeface="Roboto"/>
            </a:endParaRPr>
          </a:p>
        </p:txBody>
      </p:sp>
      <p:sp>
        <p:nvSpPr>
          <p:cNvPr id="355" name="Google Shape;355;p24"/>
          <p:cNvSpPr txBox="1"/>
          <p:nvPr/>
        </p:nvSpPr>
        <p:spPr>
          <a:xfrm>
            <a:off x="4975" y="2103700"/>
            <a:ext cx="2954700" cy="90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solidFill>
                  <a:schemeClr val="dk2"/>
                </a:solidFill>
                <a:latin typeface="Roboto"/>
                <a:ea typeface="Roboto"/>
                <a:cs typeface="Roboto"/>
                <a:sym typeface="Roboto"/>
              </a:rPr>
              <a:t>Análisis y Documentación de Requerimientos</a:t>
            </a:r>
            <a:endParaRPr sz="1600">
              <a:solidFill>
                <a:schemeClr val="dk2"/>
              </a:solidFill>
              <a:latin typeface="Roboto"/>
              <a:ea typeface="Roboto"/>
              <a:cs typeface="Roboto"/>
              <a:sym typeface="Roboto"/>
            </a:endParaRPr>
          </a:p>
        </p:txBody>
      </p:sp>
      <p:sp>
        <p:nvSpPr>
          <p:cNvPr descr="Background pointer shape in timeline graphic" id="356" name="Google Shape;356;p24"/>
          <p:cNvSpPr/>
          <p:nvPr/>
        </p:nvSpPr>
        <p:spPr>
          <a:xfrm>
            <a:off x="1471016" y="3288550"/>
            <a:ext cx="2051100" cy="745500"/>
          </a:xfrm>
          <a:prstGeom prst="chevron">
            <a:avLst>
              <a:gd fmla="val 50000" name="adj"/>
            </a:avLst>
          </a:prstGeom>
          <a:solidFill>
            <a:schemeClr val="dk2"/>
          </a:solid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57" name="Google Shape;357;p24"/>
          <p:cNvSpPr txBox="1"/>
          <p:nvPr/>
        </p:nvSpPr>
        <p:spPr>
          <a:xfrm>
            <a:off x="1780279" y="3426100"/>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13/6</a:t>
            </a:r>
            <a:endParaRPr sz="1600">
              <a:solidFill>
                <a:srgbClr val="FFFFFF"/>
              </a:solidFill>
              <a:latin typeface="Roboto"/>
              <a:ea typeface="Roboto"/>
              <a:cs typeface="Roboto"/>
              <a:sym typeface="Roboto"/>
            </a:endParaRPr>
          </a:p>
        </p:txBody>
      </p:sp>
      <p:grpSp>
        <p:nvGrpSpPr>
          <p:cNvPr id="358" name="Google Shape;358;p24"/>
          <p:cNvGrpSpPr/>
          <p:nvPr/>
        </p:nvGrpSpPr>
        <p:grpSpPr>
          <a:xfrm>
            <a:off x="2338595" y="4028508"/>
            <a:ext cx="198900" cy="593656"/>
            <a:chOff x="2223534" y="2938958"/>
            <a:chExt cx="198900" cy="593656"/>
          </a:xfrm>
        </p:grpSpPr>
        <p:cxnSp>
          <p:nvCxnSpPr>
            <p:cNvPr id="359" name="Google Shape;359;p24"/>
            <p:cNvCxnSpPr/>
            <p:nvPr/>
          </p:nvCxnSpPr>
          <p:spPr>
            <a:xfrm rot="10800000">
              <a:off x="2322997" y="2938958"/>
              <a:ext cx="0" cy="554700"/>
            </a:xfrm>
            <a:prstGeom prst="straightConnector1">
              <a:avLst/>
            </a:prstGeom>
            <a:noFill/>
            <a:ln cap="flat" cmpd="sng" w="9525">
              <a:solidFill>
                <a:schemeClr val="lt2"/>
              </a:solidFill>
              <a:prstDash val="solid"/>
              <a:round/>
              <a:headEnd len="sm" w="sm" type="none"/>
              <a:tailEnd len="sm" w="sm" type="none"/>
            </a:ln>
          </p:spPr>
        </p:cxnSp>
        <p:sp>
          <p:nvSpPr>
            <p:cNvPr id="360" name="Google Shape;360;p24"/>
            <p:cNvSpPr/>
            <p:nvPr/>
          </p:nvSpPr>
          <p:spPr>
            <a:xfrm flipH="1" rot="10800000">
              <a:off x="2223534" y="3333714"/>
              <a:ext cx="198900" cy="1989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24"/>
          <p:cNvSpPr txBox="1"/>
          <p:nvPr/>
        </p:nvSpPr>
        <p:spPr>
          <a:xfrm>
            <a:off x="1600225" y="4512050"/>
            <a:ext cx="2242800" cy="90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solidFill>
                  <a:schemeClr val="dk2"/>
                </a:solidFill>
                <a:latin typeface="Roboto"/>
                <a:ea typeface="Roboto"/>
                <a:cs typeface="Roboto"/>
                <a:sym typeface="Roboto"/>
              </a:rPr>
              <a:t>Análisis de Diseño</a:t>
            </a:r>
            <a:endParaRPr sz="1600">
              <a:solidFill>
                <a:schemeClr val="dk2"/>
              </a:solidFill>
              <a:latin typeface="Roboto"/>
              <a:ea typeface="Roboto"/>
              <a:cs typeface="Roboto"/>
              <a:sym typeface="Roboto"/>
            </a:endParaRPr>
          </a:p>
        </p:txBody>
      </p:sp>
      <p:sp>
        <p:nvSpPr>
          <p:cNvPr descr="Background pointer shape in timeline graphic" id="362" name="Google Shape;362;p24"/>
          <p:cNvSpPr/>
          <p:nvPr/>
        </p:nvSpPr>
        <p:spPr>
          <a:xfrm>
            <a:off x="3877861" y="3288550"/>
            <a:ext cx="2051100" cy="745500"/>
          </a:xfrm>
          <a:prstGeom prst="chevron">
            <a:avLst>
              <a:gd fmla="val 50000" name="adj"/>
            </a:avLst>
          </a:prstGeom>
          <a:solidFill>
            <a:schemeClr val="dk2"/>
          </a:solid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63" name="Google Shape;363;p24"/>
          <p:cNvSpPr txBox="1"/>
          <p:nvPr/>
        </p:nvSpPr>
        <p:spPr>
          <a:xfrm>
            <a:off x="4173642" y="3426100"/>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4/7</a:t>
            </a:r>
            <a:endParaRPr sz="1600">
              <a:solidFill>
                <a:srgbClr val="FFFFFF"/>
              </a:solidFill>
              <a:latin typeface="Roboto"/>
              <a:ea typeface="Roboto"/>
              <a:cs typeface="Roboto"/>
              <a:sym typeface="Roboto"/>
            </a:endParaRPr>
          </a:p>
        </p:txBody>
      </p:sp>
      <p:grpSp>
        <p:nvGrpSpPr>
          <p:cNvPr id="364" name="Google Shape;364;p24"/>
          <p:cNvGrpSpPr/>
          <p:nvPr/>
        </p:nvGrpSpPr>
        <p:grpSpPr>
          <a:xfrm>
            <a:off x="6149420" y="2699765"/>
            <a:ext cx="198900" cy="593656"/>
            <a:chOff x="3918084" y="1610215"/>
            <a:chExt cx="198900" cy="593656"/>
          </a:xfrm>
        </p:grpSpPr>
        <p:cxnSp>
          <p:nvCxnSpPr>
            <p:cNvPr id="365" name="Google Shape;365;p24"/>
            <p:cNvCxnSpPr/>
            <p:nvPr/>
          </p:nvCxnSpPr>
          <p:spPr>
            <a:xfrm>
              <a:off x="4017546" y="1649171"/>
              <a:ext cx="0" cy="554700"/>
            </a:xfrm>
            <a:prstGeom prst="straightConnector1">
              <a:avLst/>
            </a:prstGeom>
            <a:noFill/>
            <a:ln cap="flat" cmpd="sng" w="9525">
              <a:solidFill>
                <a:schemeClr val="lt2"/>
              </a:solidFill>
              <a:prstDash val="solid"/>
              <a:round/>
              <a:headEnd len="sm" w="sm" type="none"/>
              <a:tailEnd len="sm" w="sm" type="none"/>
            </a:ln>
          </p:spPr>
        </p:cxnSp>
        <p:sp>
          <p:nvSpPr>
            <p:cNvPr id="366" name="Google Shape;366;p24"/>
            <p:cNvSpPr/>
            <p:nvPr/>
          </p:nvSpPr>
          <p:spPr>
            <a:xfrm>
              <a:off x="3918084" y="1610215"/>
              <a:ext cx="198900" cy="1989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24"/>
          <p:cNvSpPr txBox="1"/>
          <p:nvPr/>
        </p:nvSpPr>
        <p:spPr>
          <a:xfrm>
            <a:off x="4787350" y="4338475"/>
            <a:ext cx="1804200" cy="35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solidFill>
                  <a:schemeClr val="dk2"/>
                </a:solidFill>
                <a:latin typeface="Roboto"/>
                <a:ea typeface="Roboto"/>
                <a:cs typeface="Roboto"/>
                <a:sym typeface="Roboto"/>
              </a:rPr>
              <a:t>Documento de Diseño</a:t>
            </a:r>
            <a:endParaRPr sz="1600">
              <a:solidFill>
                <a:schemeClr val="dk2"/>
              </a:solidFill>
              <a:latin typeface="Roboto"/>
              <a:ea typeface="Roboto"/>
              <a:cs typeface="Roboto"/>
              <a:sym typeface="Roboto"/>
            </a:endParaRPr>
          </a:p>
        </p:txBody>
      </p:sp>
      <p:sp>
        <p:nvSpPr>
          <p:cNvPr descr="Background pointer shape in timeline graphic" id="368" name="Google Shape;368;p24"/>
          <p:cNvSpPr/>
          <p:nvPr/>
        </p:nvSpPr>
        <p:spPr>
          <a:xfrm>
            <a:off x="5532781" y="3288550"/>
            <a:ext cx="2051100" cy="745500"/>
          </a:xfrm>
          <a:prstGeom prst="chevron">
            <a:avLst>
              <a:gd fmla="val 50000" name="adj"/>
            </a:avLst>
          </a:prstGeom>
          <a:solidFill>
            <a:schemeClr val="dk2"/>
          </a:solid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369" name="Google Shape;369;p24"/>
          <p:cNvGrpSpPr/>
          <p:nvPr/>
        </p:nvGrpSpPr>
        <p:grpSpPr>
          <a:xfrm>
            <a:off x="8023982" y="4028508"/>
            <a:ext cx="198900" cy="593656"/>
            <a:chOff x="5958946" y="2938958"/>
            <a:chExt cx="198900" cy="593656"/>
          </a:xfrm>
        </p:grpSpPr>
        <p:cxnSp>
          <p:nvCxnSpPr>
            <p:cNvPr id="370" name="Google Shape;370;p24"/>
            <p:cNvCxnSpPr/>
            <p:nvPr/>
          </p:nvCxnSpPr>
          <p:spPr>
            <a:xfrm rot="10800000">
              <a:off x="6058409" y="2938958"/>
              <a:ext cx="0" cy="554700"/>
            </a:xfrm>
            <a:prstGeom prst="straightConnector1">
              <a:avLst/>
            </a:prstGeom>
            <a:noFill/>
            <a:ln cap="flat" cmpd="sng" w="9525">
              <a:solidFill>
                <a:schemeClr val="lt2"/>
              </a:solidFill>
              <a:prstDash val="solid"/>
              <a:round/>
              <a:headEnd len="sm" w="sm" type="none"/>
              <a:tailEnd len="sm" w="sm" type="none"/>
            </a:ln>
          </p:spPr>
        </p:cxnSp>
        <p:sp>
          <p:nvSpPr>
            <p:cNvPr id="371" name="Google Shape;371;p24"/>
            <p:cNvSpPr/>
            <p:nvPr/>
          </p:nvSpPr>
          <p:spPr>
            <a:xfrm flipH="1" rot="10800000">
              <a:off x="5958946" y="3333714"/>
              <a:ext cx="198900" cy="1989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24"/>
          <p:cNvSpPr txBox="1"/>
          <p:nvPr/>
        </p:nvSpPr>
        <p:spPr>
          <a:xfrm>
            <a:off x="5538903" y="2103696"/>
            <a:ext cx="1648800" cy="64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solidFill>
                  <a:schemeClr val="dk2"/>
                </a:solidFill>
                <a:latin typeface="Roboto"/>
                <a:ea typeface="Roboto"/>
                <a:cs typeface="Roboto"/>
                <a:sym typeface="Roboto"/>
              </a:rPr>
              <a:t>Comienzo de desarrollo</a:t>
            </a:r>
            <a:endParaRPr sz="1600">
              <a:solidFill>
                <a:schemeClr val="dk2"/>
              </a:solidFill>
              <a:latin typeface="Roboto"/>
              <a:ea typeface="Roboto"/>
              <a:cs typeface="Roboto"/>
              <a:sym typeface="Roboto"/>
            </a:endParaRPr>
          </a:p>
        </p:txBody>
      </p:sp>
      <p:sp>
        <p:nvSpPr>
          <p:cNvPr descr="Background pointer shape in timeline graphic" id="373" name="Google Shape;373;p24"/>
          <p:cNvSpPr/>
          <p:nvPr/>
        </p:nvSpPr>
        <p:spPr>
          <a:xfrm>
            <a:off x="7187700" y="3288550"/>
            <a:ext cx="1961400" cy="745500"/>
          </a:xfrm>
          <a:prstGeom prst="chevron">
            <a:avLst>
              <a:gd fmla="val 50000" name="adj"/>
            </a:avLst>
          </a:prstGeom>
          <a:solidFill>
            <a:schemeClr val="dk2"/>
          </a:solid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4" name="Google Shape;374;p24"/>
          <p:cNvSpPr txBox="1"/>
          <p:nvPr/>
        </p:nvSpPr>
        <p:spPr>
          <a:xfrm>
            <a:off x="7517399" y="3426100"/>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18/7</a:t>
            </a:r>
            <a:endParaRPr sz="1600">
              <a:solidFill>
                <a:srgbClr val="FFFFFF"/>
              </a:solidFill>
              <a:latin typeface="Roboto"/>
              <a:ea typeface="Roboto"/>
              <a:cs typeface="Roboto"/>
              <a:sym typeface="Roboto"/>
            </a:endParaRPr>
          </a:p>
        </p:txBody>
      </p:sp>
      <p:sp>
        <p:nvSpPr>
          <p:cNvPr id="375" name="Google Shape;375;p24"/>
          <p:cNvSpPr txBox="1"/>
          <p:nvPr/>
        </p:nvSpPr>
        <p:spPr>
          <a:xfrm>
            <a:off x="7142725" y="4516350"/>
            <a:ext cx="1961400" cy="41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solidFill>
                  <a:schemeClr val="dk2"/>
                </a:solidFill>
                <a:latin typeface="Roboto"/>
                <a:ea typeface="Roboto"/>
                <a:cs typeface="Roboto"/>
                <a:sym typeface="Roboto"/>
              </a:rPr>
              <a:t>Detalles y Pruebas</a:t>
            </a:r>
            <a:endParaRPr sz="1600">
              <a:solidFill>
                <a:schemeClr val="dk2"/>
              </a:solidFill>
              <a:latin typeface="Roboto"/>
              <a:ea typeface="Roboto"/>
              <a:cs typeface="Roboto"/>
              <a:sym typeface="Roboto"/>
            </a:endParaRPr>
          </a:p>
        </p:txBody>
      </p:sp>
      <p:sp>
        <p:nvSpPr>
          <p:cNvPr id="376" name="Google Shape;376;p24"/>
          <p:cNvSpPr/>
          <p:nvPr/>
        </p:nvSpPr>
        <p:spPr>
          <a:xfrm>
            <a:off x="7690550" y="1560725"/>
            <a:ext cx="1315500" cy="645300"/>
          </a:xfrm>
          <a:prstGeom prst="roundRect">
            <a:avLst>
              <a:gd fmla="val 16667" name="adj"/>
            </a:avLst>
          </a:prstGeom>
          <a:solidFill>
            <a:schemeClr val="dk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100%</a:t>
            </a:r>
            <a:endParaRPr sz="3000">
              <a:solidFill>
                <a:srgbClr val="FFFFFF"/>
              </a:solidFill>
            </a:endParaRPr>
          </a:p>
        </p:txBody>
      </p:sp>
      <p:grpSp>
        <p:nvGrpSpPr>
          <p:cNvPr id="377" name="Google Shape;377;p24"/>
          <p:cNvGrpSpPr/>
          <p:nvPr/>
        </p:nvGrpSpPr>
        <p:grpSpPr>
          <a:xfrm>
            <a:off x="698457" y="2699765"/>
            <a:ext cx="198900" cy="593656"/>
            <a:chOff x="3918084" y="1610215"/>
            <a:chExt cx="198900" cy="593656"/>
          </a:xfrm>
        </p:grpSpPr>
        <p:cxnSp>
          <p:nvCxnSpPr>
            <p:cNvPr id="378" name="Google Shape;378;p24"/>
            <p:cNvCxnSpPr/>
            <p:nvPr/>
          </p:nvCxnSpPr>
          <p:spPr>
            <a:xfrm>
              <a:off x="4017546" y="1649171"/>
              <a:ext cx="0" cy="554700"/>
            </a:xfrm>
            <a:prstGeom prst="straightConnector1">
              <a:avLst/>
            </a:prstGeom>
            <a:noFill/>
            <a:ln cap="flat" cmpd="sng" w="9525">
              <a:solidFill>
                <a:schemeClr val="lt2"/>
              </a:solidFill>
              <a:prstDash val="solid"/>
              <a:round/>
              <a:headEnd len="sm" w="sm" type="none"/>
              <a:tailEnd len="sm" w="sm" type="none"/>
            </a:ln>
          </p:spPr>
        </p:cxnSp>
        <p:sp>
          <p:nvSpPr>
            <p:cNvPr id="379" name="Google Shape;379;p24"/>
            <p:cNvSpPr/>
            <p:nvPr/>
          </p:nvSpPr>
          <p:spPr>
            <a:xfrm>
              <a:off x="3918084" y="1610215"/>
              <a:ext cx="198900" cy="1989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Background pointer shape in timeline graphic" id="380" name="Google Shape;380;p24"/>
          <p:cNvSpPr/>
          <p:nvPr/>
        </p:nvSpPr>
        <p:spPr>
          <a:xfrm>
            <a:off x="3193675" y="3288550"/>
            <a:ext cx="1027200" cy="745500"/>
          </a:xfrm>
          <a:prstGeom prst="chevron">
            <a:avLst>
              <a:gd fmla="val 50000" name="adj"/>
            </a:avLst>
          </a:prstGeom>
          <a:solidFill>
            <a:schemeClr val="dk2"/>
          </a:solid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1" name="Google Shape;381;p24"/>
          <p:cNvSpPr txBox="1"/>
          <p:nvPr/>
        </p:nvSpPr>
        <p:spPr>
          <a:xfrm>
            <a:off x="3187142" y="3426100"/>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20/6</a:t>
            </a:r>
            <a:endParaRPr sz="1600">
              <a:solidFill>
                <a:srgbClr val="FFFFFF"/>
              </a:solidFill>
              <a:latin typeface="Roboto"/>
              <a:ea typeface="Roboto"/>
              <a:cs typeface="Roboto"/>
              <a:sym typeface="Roboto"/>
            </a:endParaRPr>
          </a:p>
        </p:txBody>
      </p:sp>
      <p:grpSp>
        <p:nvGrpSpPr>
          <p:cNvPr id="382" name="Google Shape;382;p24"/>
          <p:cNvGrpSpPr/>
          <p:nvPr/>
        </p:nvGrpSpPr>
        <p:grpSpPr>
          <a:xfrm>
            <a:off x="4588445" y="4028508"/>
            <a:ext cx="198900" cy="593656"/>
            <a:chOff x="5958946" y="2938958"/>
            <a:chExt cx="198900" cy="593656"/>
          </a:xfrm>
        </p:grpSpPr>
        <p:cxnSp>
          <p:nvCxnSpPr>
            <p:cNvPr id="383" name="Google Shape;383;p24"/>
            <p:cNvCxnSpPr/>
            <p:nvPr/>
          </p:nvCxnSpPr>
          <p:spPr>
            <a:xfrm rot="10800000">
              <a:off x="6058409" y="2938958"/>
              <a:ext cx="0" cy="554700"/>
            </a:xfrm>
            <a:prstGeom prst="straightConnector1">
              <a:avLst/>
            </a:prstGeom>
            <a:noFill/>
            <a:ln cap="flat" cmpd="sng" w="9525">
              <a:solidFill>
                <a:schemeClr val="lt2"/>
              </a:solidFill>
              <a:prstDash val="solid"/>
              <a:round/>
              <a:headEnd len="sm" w="sm" type="none"/>
              <a:tailEnd len="sm" w="sm" type="none"/>
            </a:ln>
          </p:spPr>
        </p:cxnSp>
        <p:sp>
          <p:nvSpPr>
            <p:cNvPr id="384" name="Google Shape;384;p24"/>
            <p:cNvSpPr/>
            <p:nvPr/>
          </p:nvSpPr>
          <p:spPr>
            <a:xfrm flipH="1" rot="10800000">
              <a:off x="5958946" y="3333714"/>
              <a:ext cx="198900" cy="1989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24"/>
          <p:cNvGrpSpPr/>
          <p:nvPr/>
        </p:nvGrpSpPr>
        <p:grpSpPr>
          <a:xfrm>
            <a:off x="3566270" y="2700440"/>
            <a:ext cx="198900" cy="593656"/>
            <a:chOff x="3918084" y="1610215"/>
            <a:chExt cx="198900" cy="593656"/>
          </a:xfrm>
        </p:grpSpPr>
        <p:cxnSp>
          <p:nvCxnSpPr>
            <p:cNvPr id="386" name="Google Shape;386;p24"/>
            <p:cNvCxnSpPr/>
            <p:nvPr/>
          </p:nvCxnSpPr>
          <p:spPr>
            <a:xfrm>
              <a:off x="4017546" y="1649171"/>
              <a:ext cx="0" cy="554700"/>
            </a:xfrm>
            <a:prstGeom prst="straightConnector1">
              <a:avLst/>
            </a:prstGeom>
            <a:noFill/>
            <a:ln cap="flat" cmpd="sng" w="9525">
              <a:solidFill>
                <a:schemeClr val="lt2"/>
              </a:solidFill>
              <a:prstDash val="solid"/>
              <a:round/>
              <a:headEnd len="sm" w="sm" type="none"/>
              <a:tailEnd len="sm" w="sm" type="none"/>
            </a:ln>
          </p:spPr>
        </p:cxnSp>
        <p:sp>
          <p:nvSpPr>
            <p:cNvPr id="387" name="Google Shape;387;p24"/>
            <p:cNvSpPr/>
            <p:nvPr/>
          </p:nvSpPr>
          <p:spPr>
            <a:xfrm>
              <a:off x="3918084" y="1610215"/>
              <a:ext cx="198900" cy="1989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4"/>
          <p:cNvSpPr txBox="1"/>
          <p:nvPr/>
        </p:nvSpPr>
        <p:spPr>
          <a:xfrm>
            <a:off x="3170850" y="2103700"/>
            <a:ext cx="1315500" cy="35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solidFill>
                  <a:schemeClr val="dk2"/>
                </a:solidFill>
                <a:latin typeface="Roboto"/>
                <a:ea typeface="Roboto"/>
                <a:cs typeface="Roboto"/>
                <a:sym typeface="Roboto"/>
              </a:rPr>
              <a:t>Retraso por Cliente</a:t>
            </a:r>
            <a:endParaRPr sz="1600">
              <a:solidFill>
                <a:schemeClr val="dk2"/>
              </a:solidFill>
              <a:latin typeface="Roboto"/>
              <a:ea typeface="Roboto"/>
              <a:cs typeface="Roboto"/>
              <a:sym typeface="Roboto"/>
            </a:endParaRPr>
          </a:p>
        </p:txBody>
      </p:sp>
      <p:sp>
        <p:nvSpPr>
          <p:cNvPr id="389" name="Google Shape;389;p24"/>
          <p:cNvSpPr txBox="1"/>
          <p:nvPr/>
        </p:nvSpPr>
        <p:spPr>
          <a:xfrm>
            <a:off x="5680687" y="3416400"/>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11/7</a:t>
            </a:r>
            <a:endParaRPr sz="1600">
              <a:solidFill>
                <a:srgbClr val="FFFFFF"/>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25"/>
          <p:cNvSpPr txBox="1"/>
          <p:nvPr>
            <p:ph type="title"/>
          </p:nvPr>
        </p:nvSpPr>
        <p:spPr>
          <a:xfrm>
            <a:off x="1424000" y="849000"/>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Dashboard</a:t>
            </a:r>
            <a:endParaRPr>
              <a:latin typeface="Roboto"/>
              <a:ea typeface="Roboto"/>
              <a:cs typeface="Roboto"/>
              <a:sym typeface="Roboto"/>
            </a:endParaRPr>
          </a:p>
        </p:txBody>
      </p:sp>
      <p:sp>
        <p:nvSpPr>
          <p:cNvPr id="395" name="Google Shape;395;p25"/>
          <p:cNvSpPr txBox="1"/>
          <p:nvPr>
            <p:ph idx="1" type="body"/>
          </p:nvPr>
        </p:nvSpPr>
        <p:spPr>
          <a:xfrm>
            <a:off x="1388550" y="2740600"/>
            <a:ext cx="6366900" cy="1111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latin typeface="Roboto"/>
                <a:ea typeface="Roboto"/>
                <a:cs typeface="Roboto"/>
                <a:sym typeface="Roboto"/>
              </a:rPr>
              <a:t>#HablemosDeData</a:t>
            </a:r>
            <a:endParaRPr b="1" sz="36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pic>
        <p:nvPicPr>
          <p:cNvPr id="400" name="Google Shape;400;p26"/>
          <p:cNvPicPr preferRelativeResize="0"/>
          <p:nvPr/>
        </p:nvPicPr>
        <p:blipFill>
          <a:blip r:embed="rId3">
            <a:alphaModFix/>
          </a:blip>
          <a:stretch>
            <a:fillRect/>
          </a:stretch>
        </p:blipFill>
        <p:spPr>
          <a:xfrm>
            <a:off x="0" y="0"/>
            <a:ext cx="9144002"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27"/>
          <p:cNvSpPr txBox="1"/>
          <p:nvPr>
            <p:ph type="title"/>
          </p:nvPr>
        </p:nvSpPr>
        <p:spPr>
          <a:xfrm>
            <a:off x="1018950" y="785100"/>
            <a:ext cx="7106100" cy="357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latin typeface="Roboto"/>
                <a:ea typeface="Roboto"/>
                <a:cs typeface="Roboto"/>
                <a:sym typeface="Roboto"/>
              </a:rPr>
              <a:t>Link para Dashboard Online:</a:t>
            </a:r>
            <a:endParaRPr sz="5000">
              <a:latin typeface="Roboto"/>
              <a:ea typeface="Roboto"/>
              <a:cs typeface="Roboto"/>
              <a:sym typeface="Roboto"/>
            </a:endParaRPr>
          </a:p>
          <a:p>
            <a:pPr indent="0" lvl="0" marL="0" rtl="0" algn="l">
              <a:spcBef>
                <a:spcPts val="0"/>
              </a:spcBef>
              <a:spcAft>
                <a:spcPts val="0"/>
              </a:spcAft>
              <a:buNone/>
            </a:pPr>
            <a:r>
              <a:rPr b="0" lang="en" sz="2000" u="sng">
                <a:solidFill>
                  <a:schemeClr val="hlink"/>
                </a:solidFill>
                <a:latin typeface="Roboto"/>
                <a:ea typeface="Roboto"/>
                <a:cs typeface="Roboto"/>
                <a:sym typeface="Roboto"/>
                <a:hlinkClick r:id="rId3"/>
              </a:rPr>
              <a:t>https://app.powerbi.com/view?r=eyJrIjoiYmRmYzI3ZTctN2FkMi00OTk1LTgyYTEtYzllZDgyYzMyYTE5IiwidCI6ImYwN2I0MGFlLWI2MGItNGUwZi1iZWJlLWFmYjQyZmM0ZGM2OSIsImMiOjF9</a:t>
            </a:r>
            <a:endParaRPr sz="20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28"/>
          <p:cNvSpPr txBox="1"/>
          <p:nvPr/>
        </p:nvSpPr>
        <p:spPr>
          <a:xfrm>
            <a:off x="5379075" y="1752325"/>
            <a:ext cx="3026100" cy="13677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Incidencias de 1.2 millones a lo largo de los años de los registros que son de 2010-2016.</a:t>
            </a:r>
            <a:endParaRPr sz="2000">
              <a:solidFill>
                <a:srgbClr val="FFFFFF"/>
              </a:solidFill>
              <a:latin typeface="Roboto"/>
              <a:ea typeface="Roboto"/>
              <a:cs typeface="Roboto"/>
              <a:sym typeface="Roboto"/>
            </a:endParaRPr>
          </a:p>
        </p:txBody>
      </p:sp>
      <p:pic>
        <p:nvPicPr>
          <p:cNvPr id="411" name="Google Shape;411;p28"/>
          <p:cNvPicPr preferRelativeResize="0"/>
          <p:nvPr/>
        </p:nvPicPr>
        <p:blipFill>
          <a:blip r:embed="rId3">
            <a:alphaModFix/>
          </a:blip>
          <a:stretch>
            <a:fillRect/>
          </a:stretch>
        </p:blipFill>
        <p:spPr>
          <a:xfrm>
            <a:off x="1401438" y="646925"/>
            <a:ext cx="3533775" cy="3476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29"/>
          <p:cNvSpPr txBox="1"/>
          <p:nvPr/>
        </p:nvSpPr>
        <p:spPr>
          <a:xfrm>
            <a:off x="1174450" y="1858800"/>
            <a:ext cx="3171900" cy="13998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El mayor proveedor de leaks fue por parte de Mossack Fonseca con un aproximado total de 214k.</a:t>
            </a:r>
            <a:endParaRPr sz="2000">
              <a:solidFill>
                <a:srgbClr val="FFFFFF"/>
              </a:solidFill>
              <a:latin typeface="Roboto"/>
              <a:ea typeface="Roboto"/>
              <a:cs typeface="Roboto"/>
              <a:sym typeface="Roboto"/>
            </a:endParaRPr>
          </a:p>
        </p:txBody>
      </p:sp>
      <p:pic>
        <p:nvPicPr>
          <p:cNvPr id="417" name="Google Shape;417;p29"/>
          <p:cNvPicPr preferRelativeResize="0"/>
          <p:nvPr/>
        </p:nvPicPr>
        <p:blipFill>
          <a:blip r:embed="rId3">
            <a:alphaModFix/>
          </a:blip>
          <a:stretch>
            <a:fillRect/>
          </a:stretch>
        </p:blipFill>
        <p:spPr>
          <a:xfrm>
            <a:off x="4852000" y="152400"/>
            <a:ext cx="2762250" cy="441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pic>
        <p:nvPicPr>
          <p:cNvPr id="422" name="Google Shape;422;p30"/>
          <p:cNvPicPr preferRelativeResize="0"/>
          <p:nvPr/>
        </p:nvPicPr>
        <p:blipFill>
          <a:blip r:embed="rId3">
            <a:alphaModFix/>
          </a:blip>
          <a:stretch>
            <a:fillRect/>
          </a:stretch>
        </p:blipFill>
        <p:spPr>
          <a:xfrm>
            <a:off x="80038" y="512825"/>
            <a:ext cx="8983925" cy="2731600"/>
          </a:xfrm>
          <a:prstGeom prst="rect">
            <a:avLst/>
          </a:prstGeom>
          <a:noFill/>
          <a:ln>
            <a:noFill/>
          </a:ln>
        </p:spPr>
      </p:pic>
      <p:sp>
        <p:nvSpPr>
          <p:cNvPr id="423" name="Google Shape;423;p30"/>
          <p:cNvSpPr txBox="1"/>
          <p:nvPr/>
        </p:nvSpPr>
        <p:spPr>
          <a:xfrm>
            <a:off x="2500050" y="3358875"/>
            <a:ext cx="4143900" cy="12936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El año 2015, un año previo a la revelación inicial de los Panamá Papers, fue el que más incidencias presentó con 214k.</a:t>
            </a:r>
            <a:endParaRPr sz="2000">
              <a:solidFill>
                <a:srgbClr val="FFFFFF"/>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pic>
        <p:nvPicPr>
          <p:cNvPr id="428" name="Google Shape;428;p31"/>
          <p:cNvPicPr preferRelativeResize="0"/>
          <p:nvPr/>
        </p:nvPicPr>
        <p:blipFill>
          <a:blip r:embed="rId3">
            <a:alphaModFix/>
          </a:blip>
          <a:stretch>
            <a:fillRect/>
          </a:stretch>
        </p:blipFill>
        <p:spPr>
          <a:xfrm>
            <a:off x="119670" y="308662"/>
            <a:ext cx="5698430" cy="3698125"/>
          </a:xfrm>
          <a:prstGeom prst="rect">
            <a:avLst/>
          </a:prstGeom>
          <a:noFill/>
          <a:ln>
            <a:noFill/>
          </a:ln>
        </p:spPr>
      </p:pic>
      <p:sp>
        <p:nvSpPr>
          <p:cNvPr id="429" name="Google Shape;429;p31"/>
          <p:cNvSpPr txBox="1"/>
          <p:nvPr/>
        </p:nvSpPr>
        <p:spPr>
          <a:xfrm>
            <a:off x="5999575" y="272363"/>
            <a:ext cx="3075000" cy="37707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Roboto"/>
                <a:ea typeface="Roboto"/>
                <a:cs typeface="Roboto"/>
                <a:sym typeface="Roboto"/>
              </a:rPr>
              <a:t>Donde los países con mayor incidencias son de leaks son Hong Kong y Suiza con 38k y finalmente Panamá con 16k, estando este último </a:t>
            </a:r>
            <a:r>
              <a:rPr lang="en" sz="2000">
                <a:solidFill>
                  <a:srgbClr val="FFFFFF"/>
                </a:solidFill>
                <a:latin typeface="Roboto"/>
                <a:ea typeface="Roboto"/>
                <a:cs typeface="Roboto"/>
                <a:sym typeface="Roboto"/>
              </a:rPr>
              <a:t>mencionado</a:t>
            </a:r>
            <a:r>
              <a:rPr lang="en" sz="2000">
                <a:solidFill>
                  <a:srgbClr val="FFFFFF"/>
                </a:solidFill>
                <a:latin typeface="Roboto"/>
                <a:ea typeface="Roboto"/>
                <a:cs typeface="Roboto"/>
                <a:sym typeface="Roboto"/>
              </a:rPr>
              <a:t> en el tercer lugar, seguido de la Isla de Jersey, también considerada como paraíso fiscal con 11k de incidencias.</a:t>
            </a:r>
            <a:endParaRPr sz="2000">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407175" y="782350"/>
            <a:ext cx="4212900" cy="27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latin typeface="Roboto"/>
                <a:ea typeface="Roboto"/>
                <a:cs typeface="Roboto"/>
                <a:sym typeface="Roboto"/>
              </a:rPr>
              <a:t>Panamá: </a:t>
            </a:r>
            <a:r>
              <a:rPr b="0" lang="en" sz="5000">
                <a:latin typeface="Roboto"/>
                <a:ea typeface="Roboto"/>
                <a:cs typeface="Roboto"/>
                <a:sym typeface="Roboto"/>
              </a:rPr>
              <a:t>País al Servicio del mundo entero desde 1903</a:t>
            </a:r>
            <a:endParaRPr b="0" sz="5000">
              <a:latin typeface="Roboto"/>
              <a:ea typeface="Roboto"/>
              <a:cs typeface="Roboto"/>
              <a:sym typeface="Roboto"/>
            </a:endParaRPr>
          </a:p>
        </p:txBody>
      </p:sp>
      <p:sp>
        <p:nvSpPr>
          <p:cNvPr id="285" name="Google Shape;285;p14"/>
          <p:cNvSpPr txBox="1"/>
          <p:nvPr>
            <p:ph idx="1" type="body"/>
          </p:nvPr>
        </p:nvSpPr>
        <p:spPr>
          <a:xfrm>
            <a:off x="5184000" y="4484100"/>
            <a:ext cx="3960000" cy="65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latin typeface="Roboto"/>
                <a:ea typeface="Roboto"/>
                <a:cs typeface="Roboto"/>
                <a:sym typeface="Roboto"/>
              </a:rPr>
              <a:t>#SeParaTuPatria</a:t>
            </a:r>
            <a:endParaRPr b="1" sz="3600">
              <a:latin typeface="Roboto"/>
              <a:ea typeface="Roboto"/>
              <a:cs typeface="Roboto"/>
              <a:sym typeface="Roboto"/>
            </a:endParaRPr>
          </a:p>
        </p:txBody>
      </p:sp>
      <p:pic>
        <p:nvPicPr>
          <p:cNvPr id="286" name="Google Shape;286;p14"/>
          <p:cNvPicPr preferRelativeResize="0"/>
          <p:nvPr/>
        </p:nvPicPr>
        <p:blipFill>
          <a:blip r:embed="rId3">
            <a:alphaModFix/>
          </a:blip>
          <a:stretch>
            <a:fillRect/>
          </a:stretch>
        </p:blipFill>
        <p:spPr>
          <a:xfrm>
            <a:off x="4820369" y="921900"/>
            <a:ext cx="4101056" cy="2563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pic>
        <p:nvPicPr>
          <p:cNvPr id="434" name="Google Shape;434;p32"/>
          <p:cNvPicPr preferRelativeResize="0"/>
          <p:nvPr/>
        </p:nvPicPr>
        <p:blipFill>
          <a:blip r:embed="rId3">
            <a:alphaModFix/>
          </a:blip>
          <a:stretch>
            <a:fillRect/>
          </a:stretch>
        </p:blipFill>
        <p:spPr>
          <a:xfrm>
            <a:off x="1772601" y="1053400"/>
            <a:ext cx="5871600" cy="3955050"/>
          </a:xfrm>
          <a:prstGeom prst="rect">
            <a:avLst/>
          </a:prstGeom>
          <a:noFill/>
          <a:ln>
            <a:noFill/>
          </a:ln>
        </p:spPr>
      </p:pic>
      <p:sp>
        <p:nvSpPr>
          <p:cNvPr id="435" name="Google Shape;435;p32"/>
          <p:cNvSpPr txBox="1"/>
          <p:nvPr/>
        </p:nvSpPr>
        <p:spPr>
          <a:xfrm>
            <a:off x="2086100" y="149525"/>
            <a:ext cx="5244600" cy="7419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Estas son las cuentas con mayor incidencia de Leaks en los Paradise Papers:</a:t>
            </a:r>
            <a:endParaRPr b="1" sz="2000">
              <a:solidFill>
                <a:srgbClr val="FFFFFF"/>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pic>
        <p:nvPicPr>
          <p:cNvPr id="440" name="Google Shape;440;p33"/>
          <p:cNvPicPr preferRelativeResize="0"/>
          <p:nvPr/>
        </p:nvPicPr>
        <p:blipFill rotWithShape="1">
          <a:blip r:embed="rId3">
            <a:alphaModFix/>
          </a:blip>
          <a:srcRect b="0" l="0" r="3735" t="0"/>
          <a:stretch/>
        </p:blipFill>
        <p:spPr>
          <a:xfrm>
            <a:off x="67500" y="513200"/>
            <a:ext cx="6024050" cy="3577625"/>
          </a:xfrm>
          <a:prstGeom prst="rect">
            <a:avLst/>
          </a:prstGeom>
          <a:noFill/>
          <a:ln>
            <a:noFill/>
          </a:ln>
        </p:spPr>
      </p:pic>
      <p:sp>
        <p:nvSpPr>
          <p:cNvPr id="441" name="Google Shape;441;p33"/>
          <p:cNvSpPr txBox="1"/>
          <p:nvPr/>
        </p:nvSpPr>
        <p:spPr>
          <a:xfrm>
            <a:off x="6162300" y="376200"/>
            <a:ext cx="2893800" cy="43911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Roboto"/>
                <a:ea typeface="Roboto"/>
                <a:cs typeface="Roboto"/>
                <a:sym typeface="Roboto"/>
              </a:rPr>
              <a:t>Finalmente, el proveedor Mossack Fonseca fue el mayor afectado tomando en cuenta la fuente de Panama Papers con un total de 38k incidencias reportadas en el año 2015, siendo Hong Kong el país donde más transacciones realizaban y con “Famous Keen Limited” siendo la mayor cuenta.</a:t>
            </a:r>
            <a:endParaRPr sz="2000">
              <a:solidFill>
                <a:srgbClr val="FFFFFF"/>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34"/>
          <p:cNvSpPr txBox="1"/>
          <p:nvPr>
            <p:ph type="title"/>
          </p:nvPr>
        </p:nvSpPr>
        <p:spPr>
          <a:xfrm>
            <a:off x="1643100" y="1635300"/>
            <a:ext cx="5857800" cy="18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latin typeface="Roboto"/>
                <a:ea typeface="Roboto"/>
                <a:cs typeface="Roboto"/>
                <a:sym typeface="Roboto"/>
              </a:rPr>
              <a:t>Hallazgos en el Análisis de Datos</a:t>
            </a:r>
            <a:endParaRPr sz="50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35"/>
          <p:cNvSpPr txBox="1"/>
          <p:nvPr>
            <p:ph type="title"/>
          </p:nvPr>
        </p:nvSpPr>
        <p:spPr>
          <a:xfrm>
            <a:off x="289500" y="51000"/>
            <a:ext cx="8565000" cy="65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latin typeface="Roboto"/>
                <a:ea typeface="Roboto"/>
                <a:cs typeface="Roboto"/>
                <a:sym typeface="Roboto"/>
              </a:rPr>
              <a:t>Consecuencias de los Panama Papers</a:t>
            </a:r>
            <a:endParaRPr b="0" sz="3800">
              <a:latin typeface="Roboto"/>
              <a:ea typeface="Roboto"/>
              <a:cs typeface="Roboto"/>
              <a:sym typeface="Roboto"/>
            </a:endParaRPr>
          </a:p>
        </p:txBody>
      </p:sp>
      <p:sp>
        <p:nvSpPr>
          <p:cNvPr id="452" name="Google Shape;452;p35"/>
          <p:cNvSpPr txBox="1"/>
          <p:nvPr>
            <p:ph idx="1" type="body"/>
          </p:nvPr>
        </p:nvSpPr>
        <p:spPr>
          <a:xfrm>
            <a:off x="5688300" y="4484100"/>
            <a:ext cx="3455700" cy="65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000">
                <a:latin typeface="Roboto"/>
                <a:ea typeface="Roboto"/>
                <a:cs typeface="Roboto"/>
                <a:sym typeface="Roboto"/>
              </a:rPr>
              <a:t>#SeParaTuPatria</a:t>
            </a:r>
            <a:endParaRPr b="1" sz="3000">
              <a:latin typeface="Roboto"/>
              <a:ea typeface="Roboto"/>
              <a:cs typeface="Roboto"/>
              <a:sym typeface="Roboto"/>
            </a:endParaRPr>
          </a:p>
        </p:txBody>
      </p:sp>
      <p:sp>
        <p:nvSpPr>
          <p:cNvPr id="453" name="Google Shape;453;p35"/>
          <p:cNvSpPr txBox="1"/>
          <p:nvPr/>
        </p:nvSpPr>
        <p:spPr>
          <a:xfrm>
            <a:off x="176875" y="710400"/>
            <a:ext cx="5306100" cy="3722700"/>
          </a:xfrm>
          <a:prstGeom prst="rect">
            <a:avLst/>
          </a:prstGeom>
          <a:noFill/>
          <a:ln>
            <a:noFill/>
          </a:ln>
        </p:spPr>
        <p:txBody>
          <a:bodyPr anchorCtr="0" anchor="t" bIns="91425" lIns="91425" spcFirstLastPara="1" rIns="91425" wrap="square" tIns="91425">
            <a:noAutofit/>
          </a:bodyPr>
          <a:lstStyle/>
          <a:p>
            <a:pPr indent="-336550" lvl="0" marL="457200" rtl="0" algn="just">
              <a:spcBef>
                <a:spcPts val="0"/>
              </a:spcBef>
              <a:spcAft>
                <a:spcPts val="0"/>
              </a:spcAft>
              <a:buClr>
                <a:srgbClr val="FFFFFF"/>
              </a:buClr>
              <a:buSzPts val="1700"/>
              <a:buFont typeface="Roboto"/>
              <a:buAutoNum type="arabicPeriod"/>
            </a:pPr>
            <a:r>
              <a:rPr lang="en" sz="1700">
                <a:solidFill>
                  <a:srgbClr val="FFFFFF"/>
                </a:solidFill>
                <a:latin typeface="Roboto"/>
                <a:ea typeface="Roboto"/>
                <a:cs typeface="Roboto"/>
                <a:sym typeface="Roboto"/>
              </a:rPr>
              <a:t>Se destapó una de las tramas de evasión fiscal, más complejas y elaboradas en toda la historia, llevando incluso a la renuncia del Primer Ministro de Islandia, Sigmundur Gunnlaugsson.</a:t>
            </a:r>
            <a:endParaRPr sz="1700">
              <a:solidFill>
                <a:srgbClr val="FFFFFF"/>
              </a:solidFill>
              <a:latin typeface="Roboto"/>
              <a:ea typeface="Roboto"/>
              <a:cs typeface="Roboto"/>
              <a:sym typeface="Roboto"/>
            </a:endParaRPr>
          </a:p>
          <a:p>
            <a:pPr indent="-336550" lvl="0" marL="457200" rtl="0" algn="just">
              <a:spcBef>
                <a:spcPts val="0"/>
              </a:spcBef>
              <a:spcAft>
                <a:spcPts val="0"/>
              </a:spcAft>
              <a:buClr>
                <a:srgbClr val="FFFFFF"/>
              </a:buClr>
              <a:buSzPts val="1700"/>
              <a:buFont typeface="Roboto"/>
              <a:buAutoNum type="arabicPeriod"/>
            </a:pPr>
            <a:r>
              <a:rPr lang="en" sz="1700">
                <a:solidFill>
                  <a:srgbClr val="FFFFFF"/>
                </a:solidFill>
                <a:latin typeface="Roboto"/>
                <a:ea typeface="Roboto"/>
                <a:cs typeface="Roboto"/>
                <a:sym typeface="Roboto"/>
              </a:rPr>
              <a:t>79 países alrededor del mundo abrieron investigaciones por cargos de evasión fiscal, con más de 6,500 involucrados.</a:t>
            </a:r>
            <a:endParaRPr sz="1700">
              <a:solidFill>
                <a:srgbClr val="FFFFFF"/>
              </a:solidFill>
              <a:latin typeface="Roboto"/>
              <a:ea typeface="Roboto"/>
              <a:cs typeface="Roboto"/>
              <a:sym typeface="Roboto"/>
            </a:endParaRPr>
          </a:p>
          <a:p>
            <a:pPr indent="-336550" lvl="0" marL="457200" rtl="0" algn="just">
              <a:spcBef>
                <a:spcPts val="0"/>
              </a:spcBef>
              <a:spcAft>
                <a:spcPts val="0"/>
              </a:spcAft>
              <a:buClr>
                <a:srgbClr val="FFFFFF"/>
              </a:buClr>
              <a:buSzPts val="1700"/>
              <a:buFont typeface="Roboto"/>
              <a:buAutoNum type="arabicPeriod"/>
            </a:pPr>
            <a:r>
              <a:rPr lang="en" sz="1700">
                <a:solidFill>
                  <a:srgbClr val="FFFFFF"/>
                </a:solidFill>
                <a:latin typeface="Roboto"/>
                <a:ea typeface="Roboto"/>
                <a:cs typeface="Roboto"/>
                <a:sym typeface="Roboto"/>
              </a:rPr>
              <a:t>Fue el pie de lanza para una lucha mundial por parte de la OECD contra los denominados “paraísos fiscales”.</a:t>
            </a:r>
            <a:endParaRPr sz="1700">
              <a:solidFill>
                <a:srgbClr val="FFFFFF"/>
              </a:solidFill>
              <a:latin typeface="Roboto"/>
              <a:ea typeface="Roboto"/>
              <a:cs typeface="Roboto"/>
              <a:sym typeface="Roboto"/>
            </a:endParaRPr>
          </a:p>
          <a:p>
            <a:pPr indent="-336550" lvl="0" marL="457200" rtl="0" algn="just">
              <a:spcBef>
                <a:spcPts val="0"/>
              </a:spcBef>
              <a:spcAft>
                <a:spcPts val="0"/>
              </a:spcAft>
              <a:buClr>
                <a:srgbClr val="FFFFFF"/>
              </a:buClr>
              <a:buSzPts val="1700"/>
              <a:buFont typeface="Roboto"/>
              <a:buAutoNum type="arabicPeriod"/>
            </a:pPr>
            <a:r>
              <a:rPr lang="en" sz="1700">
                <a:solidFill>
                  <a:srgbClr val="FFFFFF"/>
                </a:solidFill>
                <a:latin typeface="Roboto"/>
                <a:ea typeface="Roboto"/>
                <a:cs typeface="Roboto"/>
                <a:sym typeface="Roboto"/>
              </a:rPr>
              <a:t>Políticos, Famosos, Deportistas y Empresarios fueron descubiertos usando estructuras fiscales para evadir renta mundial en sus países que son ciudadanos.</a:t>
            </a:r>
            <a:endParaRPr sz="1700">
              <a:solidFill>
                <a:srgbClr val="FFFFFF"/>
              </a:solidFill>
              <a:latin typeface="Roboto"/>
              <a:ea typeface="Roboto"/>
              <a:cs typeface="Roboto"/>
              <a:sym typeface="Roboto"/>
            </a:endParaRPr>
          </a:p>
        </p:txBody>
      </p:sp>
      <p:pic>
        <p:nvPicPr>
          <p:cNvPr id="454" name="Google Shape;454;p35"/>
          <p:cNvPicPr preferRelativeResize="0"/>
          <p:nvPr/>
        </p:nvPicPr>
        <p:blipFill rotWithShape="1">
          <a:blip r:embed="rId3">
            <a:alphaModFix/>
          </a:blip>
          <a:srcRect b="0" l="0" r="9885" t="0"/>
          <a:stretch/>
        </p:blipFill>
        <p:spPr>
          <a:xfrm>
            <a:off x="5607075" y="1291000"/>
            <a:ext cx="3322825" cy="2561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36"/>
          <p:cNvSpPr txBox="1"/>
          <p:nvPr>
            <p:ph type="title"/>
          </p:nvPr>
        </p:nvSpPr>
        <p:spPr>
          <a:xfrm>
            <a:off x="289500" y="51000"/>
            <a:ext cx="8565000" cy="65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latin typeface="Roboto"/>
                <a:ea typeface="Roboto"/>
                <a:cs typeface="Roboto"/>
                <a:sym typeface="Roboto"/>
              </a:rPr>
              <a:t>Consecuencias para Panamá</a:t>
            </a:r>
            <a:endParaRPr b="0" sz="3800">
              <a:latin typeface="Roboto"/>
              <a:ea typeface="Roboto"/>
              <a:cs typeface="Roboto"/>
              <a:sym typeface="Roboto"/>
            </a:endParaRPr>
          </a:p>
        </p:txBody>
      </p:sp>
      <p:sp>
        <p:nvSpPr>
          <p:cNvPr id="460" name="Google Shape;460;p36"/>
          <p:cNvSpPr txBox="1"/>
          <p:nvPr>
            <p:ph idx="1" type="body"/>
          </p:nvPr>
        </p:nvSpPr>
        <p:spPr>
          <a:xfrm>
            <a:off x="5688300" y="4484100"/>
            <a:ext cx="3455700" cy="65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000">
                <a:latin typeface="Roboto"/>
                <a:ea typeface="Roboto"/>
                <a:cs typeface="Roboto"/>
                <a:sym typeface="Roboto"/>
              </a:rPr>
              <a:t>#SeParaTuPatria</a:t>
            </a:r>
            <a:endParaRPr b="1" sz="3000">
              <a:latin typeface="Roboto"/>
              <a:ea typeface="Roboto"/>
              <a:cs typeface="Roboto"/>
              <a:sym typeface="Roboto"/>
            </a:endParaRPr>
          </a:p>
        </p:txBody>
      </p:sp>
      <p:sp>
        <p:nvSpPr>
          <p:cNvPr id="461" name="Google Shape;461;p36"/>
          <p:cNvSpPr txBox="1"/>
          <p:nvPr/>
        </p:nvSpPr>
        <p:spPr>
          <a:xfrm>
            <a:off x="176875" y="710400"/>
            <a:ext cx="5306100" cy="3722700"/>
          </a:xfrm>
          <a:prstGeom prst="rect">
            <a:avLst/>
          </a:prstGeom>
          <a:noFill/>
          <a:ln>
            <a:noFill/>
          </a:ln>
        </p:spPr>
        <p:txBody>
          <a:bodyPr anchorCtr="0" anchor="t" bIns="91425" lIns="91425" spcFirstLastPara="1" rIns="91425" wrap="square" tIns="91425">
            <a:noAutofit/>
          </a:bodyPr>
          <a:lstStyle/>
          <a:p>
            <a:pPr indent="-336550" lvl="0" marL="457200" rtl="0" algn="just">
              <a:spcBef>
                <a:spcPts val="0"/>
              </a:spcBef>
              <a:spcAft>
                <a:spcPts val="0"/>
              </a:spcAft>
              <a:buClr>
                <a:srgbClr val="FFFFFF"/>
              </a:buClr>
              <a:buSzPts val="1700"/>
              <a:buFont typeface="Roboto"/>
              <a:buAutoNum type="arabicPeriod"/>
            </a:pPr>
            <a:r>
              <a:rPr lang="en" sz="1700">
                <a:solidFill>
                  <a:srgbClr val="FFFFFF"/>
                </a:solidFill>
                <a:latin typeface="Roboto"/>
                <a:ea typeface="Roboto"/>
                <a:cs typeface="Roboto"/>
                <a:sym typeface="Roboto"/>
              </a:rPr>
              <a:t>Durante los primeros meses del escándalo, la creación de sociedades anónimas en Jurisdicción panameña se había reducido en un 40%.</a:t>
            </a:r>
            <a:endParaRPr sz="1700">
              <a:solidFill>
                <a:srgbClr val="FFFFFF"/>
              </a:solidFill>
              <a:latin typeface="Roboto"/>
              <a:ea typeface="Roboto"/>
              <a:cs typeface="Roboto"/>
              <a:sym typeface="Roboto"/>
            </a:endParaRPr>
          </a:p>
          <a:p>
            <a:pPr indent="-336550" lvl="0" marL="457200" rtl="0" algn="just">
              <a:spcBef>
                <a:spcPts val="0"/>
              </a:spcBef>
              <a:spcAft>
                <a:spcPts val="0"/>
              </a:spcAft>
              <a:buClr>
                <a:srgbClr val="FFFFFF"/>
              </a:buClr>
              <a:buSzPts val="1700"/>
              <a:buFont typeface="Roboto"/>
              <a:buAutoNum type="arabicPeriod"/>
            </a:pPr>
            <a:r>
              <a:rPr lang="en" sz="1700">
                <a:solidFill>
                  <a:srgbClr val="FFFFFF"/>
                </a:solidFill>
                <a:latin typeface="Roboto"/>
                <a:ea typeface="Roboto"/>
                <a:cs typeface="Roboto"/>
                <a:sym typeface="Roboto"/>
              </a:rPr>
              <a:t>La firma Mossack Fonseca cerró sus operaciones a nivel mundial y sus principales socios están bajo prisión preventiva.</a:t>
            </a:r>
            <a:endParaRPr sz="1700">
              <a:solidFill>
                <a:srgbClr val="FFFFFF"/>
              </a:solidFill>
              <a:latin typeface="Roboto"/>
              <a:ea typeface="Roboto"/>
              <a:cs typeface="Roboto"/>
              <a:sym typeface="Roboto"/>
            </a:endParaRPr>
          </a:p>
          <a:p>
            <a:pPr indent="-336550" lvl="0" marL="457200" rtl="0" algn="just">
              <a:spcBef>
                <a:spcPts val="0"/>
              </a:spcBef>
              <a:spcAft>
                <a:spcPts val="0"/>
              </a:spcAft>
              <a:buClr>
                <a:srgbClr val="FFFFFF"/>
              </a:buClr>
              <a:buSzPts val="1700"/>
              <a:buFont typeface="Roboto"/>
              <a:buAutoNum type="arabicPeriod"/>
            </a:pPr>
            <a:r>
              <a:rPr lang="en" sz="1700">
                <a:solidFill>
                  <a:srgbClr val="FFFFFF"/>
                </a:solidFill>
                <a:latin typeface="Roboto"/>
                <a:ea typeface="Roboto"/>
                <a:cs typeface="Roboto"/>
                <a:sym typeface="Roboto"/>
              </a:rPr>
              <a:t>A pesar de que solo el 20% de las sociedades anónimas fueron creadas en jurisdicción panameña, la imagen del país quedó gravemente </a:t>
            </a:r>
            <a:r>
              <a:rPr lang="en" sz="1700">
                <a:solidFill>
                  <a:srgbClr val="FFFFFF"/>
                </a:solidFill>
                <a:latin typeface="Roboto"/>
                <a:ea typeface="Roboto"/>
                <a:cs typeface="Roboto"/>
                <a:sym typeface="Roboto"/>
              </a:rPr>
              <a:t>herida</a:t>
            </a:r>
            <a:r>
              <a:rPr lang="en" sz="1700">
                <a:solidFill>
                  <a:srgbClr val="FFFFFF"/>
                </a:solidFill>
                <a:latin typeface="Roboto"/>
                <a:ea typeface="Roboto"/>
                <a:cs typeface="Roboto"/>
                <a:sym typeface="Roboto"/>
              </a:rPr>
              <a:t> a nivel mundial.</a:t>
            </a:r>
            <a:endParaRPr sz="1700">
              <a:solidFill>
                <a:srgbClr val="FFFFFF"/>
              </a:solidFill>
              <a:latin typeface="Roboto"/>
              <a:ea typeface="Roboto"/>
              <a:cs typeface="Roboto"/>
              <a:sym typeface="Roboto"/>
            </a:endParaRPr>
          </a:p>
          <a:p>
            <a:pPr indent="-336550" lvl="0" marL="457200" rtl="0" algn="just">
              <a:spcBef>
                <a:spcPts val="0"/>
              </a:spcBef>
              <a:spcAft>
                <a:spcPts val="0"/>
              </a:spcAft>
              <a:buClr>
                <a:srgbClr val="FFFFFF"/>
              </a:buClr>
              <a:buSzPts val="1700"/>
              <a:buFont typeface="Roboto"/>
              <a:buAutoNum type="arabicPeriod"/>
            </a:pPr>
            <a:r>
              <a:rPr lang="en" sz="1700">
                <a:solidFill>
                  <a:srgbClr val="FFFFFF"/>
                </a:solidFill>
                <a:latin typeface="Roboto"/>
                <a:ea typeface="Roboto"/>
                <a:cs typeface="Roboto"/>
                <a:sym typeface="Roboto"/>
              </a:rPr>
              <a:t>Caímos en las listas grises y negras de la Unión Europea, GAFI, OCDE por un mal manejo de relaciones internacionales de la crisis.</a:t>
            </a:r>
            <a:endParaRPr sz="1700">
              <a:solidFill>
                <a:srgbClr val="FFFFFF"/>
              </a:solidFill>
              <a:latin typeface="Roboto"/>
              <a:ea typeface="Roboto"/>
              <a:cs typeface="Roboto"/>
              <a:sym typeface="Roboto"/>
            </a:endParaRPr>
          </a:p>
        </p:txBody>
      </p:sp>
      <p:pic>
        <p:nvPicPr>
          <p:cNvPr id="462" name="Google Shape;462;p36"/>
          <p:cNvPicPr preferRelativeResize="0"/>
          <p:nvPr/>
        </p:nvPicPr>
        <p:blipFill>
          <a:blip r:embed="rId3">
            <a:alphaModFix/>
          </a:blip>
          <a:stretch>
            <a:fillRect/>
          </a:stretch>
        </p:blipFill>
        <p:spPr>
          <a:xfrm>
            <a:off x="5614150" y="1313163"/>
            <a:ext cx="3356224" cy="251716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37"/>
          <p:cNvSpPr txBox="1"/>
          <p:nvPr>
            <p:ph type="title"/>
          </p:nvPr>
        </p:nvSpPr>
        <p:spPr>
          <a:xfrm>
            <a:off x="289500" y="51000"/>
            <a:ext cx="8565000" cy="65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latin typeface="Roboto"/>
                <a:ea typeface="Roboto"/>
                <a:cs typeface="Roboto"/>
                <a:sym typeface="Roboto"/>
              </a:rPr>
              <a:t>Consecuencias para Panamá</a:t>
            </a:r>
            <a:endParaRPr b="0" sz="3800">
              <a:latin typeface="Roboto"/>
              <a:ea typeface="Roboto"/>
              <a:cs typeface="Roboto"/>
              <a:sym typeface="Roboto"/>
            </a:endParaRPr>
          </a:p>
        </p:txBody>
      </p:sp>
      <p:sp>
        <p:nvSpPr>
          <p:cNvPr id="468" name="Google Shape;468;p37"/>
          <p:cNvSpPr txBox="1"/>
          <p:nvPr>
            <p:ph idx="1" type="body"/>
          </p:nvPr>
        </p:nvSpPr>
        <p:spPr>
          <a:xfrm>
            <a:off x="5688300" y="4484100"/>
            <a:ext cx="3455700" cy="65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000">
                <a:latin typeface="Roboto"/>
                <a:ea typeface="Roboto"/>
                <a:cs typeface="Roboto"/>
                <a:sym typeface="Roboto"/>
              </a:rPr>
              <a:t>#SeParaTuPatria</a:t>
            </a:r>
            <a:endParaRPr b="1" sz="3000">
              <a:latin typeface="Roboto"/>
              <a:ea typeface="Roboto"/>
              <a:cs typeface="Roboto"/>
              <a:sym typeface="Roboto"/>
            </a:endParaRPr>
          </a:p>
        </p:txBody>
      </p:sp>
      <p:sp>
        <p:nvSpPr>
          <p:cNvPr id="469" name="Google Shape;469;p37"/>
          <p:cNvSpPr txBox="1"/>
          <p:nvPr/>
        </p:nvSpPr>
        <p:spPr>
          <a:xfrm>
            <a:off x="3530400" y="672213"/>
            <a:ext cx="5461800" cy="3722700"/>
          </a:xfrm>
          <a:prstGeom prst="rect">
            <a:avLst/>
          </a:prstGeom>
          <a:noFill/>
          <a:ln>
            <a:noFill/>
          </a:ln>
        </p:spPr>
        <p:txBody>
          <a:bodyPr anchorCtr="0" anchor="t" bIns="91425" lIns="91425" spcFirstLastPara="1" rIns="91425" wrap="square" tIns="91425">
            <a:noAutofit/>
          </a:bodyPr>
          <a:lstStyle/>
          <a:p>
            <a:pPr indent="-336550" lvl="0" marL="457200" rtl="0" algn="just">
              <a:spcBef>
                <a:spcPts val="0"/>
              </a:spcBef>
              <a:spcAft>
                <a:spcPts val="0"/>
              </a:spcAft>
              <a:buClr>
                <a:srgbClr val="FFFFFF"/>
              </a:buClr>
              <a:buSzPts val="1700"/>
              <a:buFont typeface="Roboto"/>
              <a:buAutoNum type="arabicPeriod"/>
            </a:pPr>
            <a:r>
              <a:rPr lang="en" sz="1700">
                <a:solidFill>
                  <a:srgbClr val="FFFFFF"/>
                </a:solidFill>
                <a:latin typeface="Roboto"/>
                <a:ea typeface="Roboto"/>
                <a:cs typeface="Roboto"/>
                <a:sym typeface="Roboto"/>
              </a:rPr>
              <a:t>El aumento de la presión internacional hacia Panamá hizo que se tuvieran que firmar Acuerdos de Intercambio de Información Automático con la OCDE.</a:t>
            </a:r>
            <a:endParaRPr sz="1700">
              <a:solidFill>
                <a:srgbClr val="FFFFFF"/>
              </a:solidFill>
              <a:latin typeface="Roboto"/>
              <a:ea typeface="Roboto"/>
              <a:cs typeface="Roboto"/>
              <a:sym typeface="Roboto"/>
            </a:endParaRPr>
          </a:p>
          <a:p>
            <a:pPr indent="-336550" lvl="0" marL="457200" rtl="0" algn="just">
              <a:spcBef>
                <a:spcPts val="0"/>
              </a:spcBef>
              <a:spcAft>
                <a:spcPts val="0"/>
              </a:spcAft>
              <a:buClr>
                <a:srgbClr val="FFFFFF"/>
              </a:buClr>
              <a:buSzPts val="1700"/>
              <a:buFont typeface="Roboto"/>
              <a:buAutoNum type="arabicPeriod"/>
            </a:pPr>
            <a:r>
              <a:rPr lang="en" sz="1700">
                <a:solidFill>
                  <a:srgbClr val="FFFFFF"/>
                </a:solidFill>
                <a:latin typeface="Roboto"/>
                <a:ea typeface="Roboto"/>
                <a:cs typeface="Roboto"/>
                <a:sym typeface="Roboto"/>
              </a:rPr>
              <a:t>Al entrar en las listas negras y grises, las corresponsalías bancarias disminuyeron en un 40% desde el año 2016 que explotó el escándalo.</a:t>
            </a:r>
            <a:endParaRPr sz="1700">
              <a:solidFill>
                <a:srgbClr val="FFFFFF"/>
              </a:solidFill>
              <a:latin typeface="Roboto"/>
              <a:ea typeface="Roboto"/>
              <a:cs typeface="Roboto"/>
              <a:sym typeface="Roboto"/>
            </a:endParaRPr>
          </a:p>
          <a:p>
            <a:pPr indent="-336550" lvl="0" marL="457200" rtl="0" algn="just">
              <a:spcBef>
                <a:spcPts val="0"/>
              </a:spcBef>
              <a:spcAft>
                <a:spcPts val="0"/>
              </a:spcAft>
              <a:buClr>
                <a:srgbClr val="FFFFFF"/>
              </a:buClr>
              <a:buSzPts val="1700"/>
              <a:buFont typeface="Roboto"/>
              <a:buAutoNum type="arabicPeriod"/>
            </a:pPr>
            <a:r>
              <a:rPr lang="en" sz="1700">
                <a:solidFill>
                  <a:srgbClr val="FFFFFF"/>
                </a:solidFill>
                <a:latin typeface="Roboto"/>
                <a:ea typeface="Roboto"/>
                <a:cs typeface="Roboto"/>
                <a:sym typeface="Roboto"/>
              </a:rPr>
              <a:t>El sistema de prestación de Servicios Financieros en el Centro Bancario Internacional presentó millonarias pérdidas que incidieron en la desaceleración económica del país desde el 2016-2019.</a:t>
            </a:r>
            <a:endParaRPr sz="1700">
              <a:solidFill>
                <a:srgbClr val="FFFFFF"/>
              </a:solidFill>
              <a:latin typeface="Roboto"/>
              <a:ea typeface="Roboto"/>
              <a:cs typeface="Roboto"/>
              <a:sym typeface="Roboto"/>
            </a:endParaRPr>
          </a:p>
          <a:p>
            <a:pPr indent="-336550" lvl="0" marL="457200" rtl="0" algn="just">
              <a:spcBef>
                <a:spcPts val="0"/>
              </a:spcBef>
              <a:spcAft>
                <a:spcPts val="0"/>
              </a:spcAft>
              <a:buClr>
                <a:srgbClr val="FFFFFF"/>
              </a:buClr>
              <a:buSzPts val="1700"/>
              <a:buFont typeface="Roboto"/>
              <a:buAutoNum type="arabicPeriod"/>
            </a:pPr>
            <a:r>
              <a:rPr lang="en" sz="1700">
                <a:solidFill>
                  <a:srgbClr val="FFFFFF"/>
                </a:solidFill>
                <a:latin typeface="Roboto"/>
                <a:ea typeface="Roboto"/>
                <a:cs typeface="Roboto"/>
                <a:sym typeface="Roboto"/>
              </a:rPr>
              <a:t>Se firmaron múltiples acuerdos que ponen en riesgo la soberanía fiscal de Panamá.</a:t>
            </a:r>
            <a:endParaRPr sz="1700">
              <a:solidFill>
                <a:srgbClr val="FFFFFF"/>
              </a:solidFill>
              <a:latin typeface="Roboto"/>
              <a:ea typeface="Roboto"/>
              <a:cs typeface="Roboto"/>
              <a:sym typeface="Roboto"/>
            </a:endParaRPr>
          </a:p>
        </p:txBody>
      </p:sp>
      <p:pic>
        <p:nvPicPr>
          <p:cNvPr id="470" name="Google Shape;470;p37"/>
          <p:cNvPicPr preferRelativeResize="0"/>
          <p:nvPr/>
        </p:nvPicPr>
        <p:blipFill>
          <a:blip r:embed="rId3">
            <a:alphaModFix/>
          </a:blip>
          <a:stretch>
            <a:fillRect/>
          </a:stretch>
        </p:blipFill>
        <p:spPr>
          <a:xfrm>
            <a:off x="88725" y="1681925"/>
            <a:ext cx="3378000" cy="1949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38"/>
          <p:cNvSpPr txBox="1"/>
          <p:nvPr>
            <p:ph type="title"/>
          </p:nvPr>
        </p:nvSpPr>
        <p:spPr>
          <a:xfrm>
            <a:off x="2018850" y="1635300"/>
            <a:ext cx="5106300" cy="18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Conclusiones Finales y Recomendaciones al Gobierno de la República de Panamá</a:t>
            </a:r>
            <a:endParaRPr>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39"/>
          <p:cNvSpPr txBox="1"/>
          <p:nvPr>
            <p:ph idx="1" type="body"/>
          </p:nvPr>
        </p:nvSpPr>
        <p:spPr>
          <a:xfrm>
            <a:off x="261200" y="676975"/>
            <a:ext cx="5787900" cy="3633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Roboto"/>
              <a:buChar char="●"/>
            </a:pPr>
            <a:r>
              <a:rPr lang="en" sz="1700">
                <a:latin typeface="Roboto"/>
                <a:ea typeface="Roboto"/>
                <a:cs typeface="Roboto"/>
                <a:sym typeface="Roboto"/>
              </a:rPr>
              <a:t>Se recomienda mantenerse alertas a los países Hong Kong y Suiza, los cuales presentaron una alta incidencia.</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Tomar en consideración las cuentas que se encuentran en la lista, para así encontrar patrones que ayuden a los fiscalizadores de la ley estar alertas de futuros incidentes de este tipo</a:t>
            </a:r>
            <a:r>
              <a:rPr lang="en" sz="1700">
                <a:latin typeface="Roboto"/>
                <a:ea typeface="Roboto"/>
                <a:cs typeface="Roboto"/>
                <a:sym typeface="Roboto"/>
              </a:rPr>
              <a:t>.</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Los números ponen otros </a:t>
            </a:r>
            <a:r>
              <a:rPr lang="en" sz="1700">
                <a:latin typeface="Roboto"/>
                <a:ea typeface="Roboto"/>
                <a:cs typeface="Roboto"/>
                <a:sym typeface="Roboto"/>
              </a:rPr>
              <a:t>países</a:t>
            </a:r>
            <a:r>
              <a:rPr lang="en" sz="1700">
                <a:latin typeface="Roboto"/>
                <a:ea typeface="Roboto"/>
                <a:cs typeface="Roboto"/>
                <a:sym typeface="Roboto"/>
              </a:rPr>
              <a:t> por delante de Panamá en número de incidencias, pero nuestro país estando de tercero entre ellos debe ser indicativo que se debe reforzar las leyes panameñas para que no se de otro </a:t>
            </a:r>
            <a:r>
              <a:rPr lang="en" sz="1700">
                <a:latin typeface="Roboto"/>
                <a:ea typeface="Roboto"/>
                <a:cs typeface="Roboto"/>
                <a:sym typeface="Roboto"/>
              </a:rPr>
              <a:t>escándalo</a:t>
            </a:r>
            <a:r>
              <a:rPr lang="en" sz="1700">
                <a:latin typeface="Roboto"/>
                <a:ea typeface="Roboto"/>
                <a:cs typeface="Roboto"/>
                <a:sym typeface="Roboto"/>
              </a:rPr>
              <a:t> de esta magnitud.</a:t>
            </a:r>
            <a:endParaRPr sz="1700">
              <a:latin typeface="Roboto"/>
              <a:ea typeface="Roboto"/>
              <a:cs typeface="Roboto"/>
              <a:sym typeface="Roboto"/>
            </a:endParaRPr>
          </a:p>
        </p:txBody>
      </p:sp>
      <p:sp>
        <p:nvSpPr>
          <p:cNvPr id="481" name="Google Shape;481;p39"/>
          <p:cNvSpPr txBox="1"/>
          <p:nvPr>
            <p:ph type="title"/>
          </p:nvPr>
        </p:nvSpPr>
        <p:spPr>
          <a:xfrm>
            <a:off x="289500" y="51000"/>
            <a:ext cx="8565000" cy="65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latin typeface="Roboto"/>
                <a:ea typeface="Roboto"/>
                <a:cs typeface="Roboto"/>
                <a:sym typeface="Roboto"/>
              </a:rPr>
              <a:t>Recomendaciones para Panamá</a:t>
            </a:r>
            <a:endParaRPr b="0" sz="3800">
              <a:latin typeface="Roboto"/>
              <a:ea typeface="Roboto"/>
              <a:cs typeface="Roboto"/>
              <a:sym typeface="Roboto"/>
            </a:endParaRPr>
          </a:p>
        </p:txBody>
      </p:sp>
      <p:pic>
        <p:nvPicPr>
          <p:cNvPr id="482" name="Google Shape;482;p39"/>
          <p:cNvPicPr preferRelativeResize="0"/>
          <p:nvPr/>
        </p:nvPicPr>
        <p:blipFill rotWithShape="1">
          <a:blip r:embed="rId3">
            <a:alphaModFix/>
          </a:blip>
          <a:srcRect b="0" l="31138" r="30948" t="0"/>
          <a:stretch/>
        </p:blipFill>
        <p:spPr>
          <a:xfrm>
            <a:off x="6119900" y="1405150"/>
            <a:ext cx="2889623" cy="2333200"/>
          </a:xfrm>
          <a:prstGeom prst="rect">
            <a:avLst/>
          </a:prstGeom>
          <a:noFill/>
          <a:ln>
            <a:noFill/>
          </a:ln>
        </p:spPr>
      </p:pic>
      <p:sp>
        <p:nvSpPr>
          <p:cNvPr id="483" name="Google Shape;483;p39"/>
          <p:cNvSpPr txBox="1"/>
          <p:nvPr>
            <p:ph idx="1" type="body"/>
          </p:nvPr>
        </p:nvSpPr>
        <p:spPr>
          <a:xfrm>
            <a:off x="5184000" y="4484100"/>
            <a:ext cx="3960000" cy="65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latin typeface="Roboto"/>
                <a:ea typeface="Roboto"/>
                <a:cs typeface="Roboto"/>
                <a:sym typeface="Roboto"/>
              </a:rPr>
              <a:t>#ElBuenGobierno</a:t>
            </a:r>
            <a:endParaRPr b="1" sz="36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40"/>
          <p:cNvSpPr txBox="1"/>
          <p:nvPr>
            <p:ph idx="1" type="body"/>
          </p:nvPr>
        </p:nvSpPr>
        <p:spPr>
          <a:xfrm>
            <a:off x="493050" y="780300"/>
            <a:ext cx="8157900" cy="3633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Roboto"/>
              <a:buAutoNum type="arabicPeriod"/>
            </a:pPr>
            <a:r>
              <a:rPr lang="en" sz="1700">
                <a:latin typeface="Roboto"/>
                <a:ea typeface="Roboto"/>
                <a:cs typeface="Roboto"/>
                <a:sym typeface="Roboto"/>
              </a:rPr>
              <a:t>Alianzas estratégicas con otros países que también forman parte de las Listas Negras y Grises, para crear coaliciones internacionales que </a:t>
            </a:r>
            <a:r>
              <a:rPr lang="en" sz="1700">
                <a:latin typeface="Roboto"/>
                <a:ea typeface="Roboto"/>
                <a:cs typeface="Roboto"/>
                <a:sym typeface="Roboto"/>
              </a:rPr>
              <a:t>luchan</a:t>
            </a:r>
            <a:r>
              <a:rPr lang="en" sz="1700">
                <a:latin typeface="Roboto"/>
                <a:ea typeface="Roboto"/>
                <a:cs typeface="Roboto"/>
                <a:sym typeface="Roboto"/>
              </a:rPr>
              <a:t> por los intereses de estos centros financieros.</a:t>
            </a:r>
            <a:endParaRPr sz="1700">
              <a:latin typeface="Roboto"/>
              <a:ea typeface="Roboto"/>
              <a:cs typeface="Roboto"/>
              <a:sym typeface="Roboto"/>
            </a:endParaRPr>
          </a:p>
          <a:p>
            <a:pPr indent="-336550" lvl="0" marL="457200" rtl="0" algn="l">
              <a:spcBef>
                <a:spcPts val="0"/>
              </a:spcBef>
              <a:spcAft>
                <a:spcPts val="0"/>
              </a:spcAft>
              <a:buSzPts val="1700"/>
              <a:buFont typeface="Roboto"/>
              <a:buAutoNum type="arabicPeriod"/>
            </a:pPr>
            <a:r>
              <a:rPr lang="en" sz="1700">
                <a:latin typeface="Roboto"/>
                <a:ea typeface="Roboto"/>
                <a:cs typeface="Roboto"/>
                <a:sym typeface="Roboto"/>
              </a:rPr>
              <a:t>Aplicar Medidas de Retorsión a los países que coloquen a Panamá en Listas Negras o Grises, con impuestos adicionales o visados especiales a sus ciudadanos.</a:t>
            </a:r>
            <a:endParaRPr sz="1700">
              <a:latin typeface="Roboto"/>
              <a:ea typeface="Roboto"/>
              <a:cs typeface="Roboto"/>
              <a:sym typeface="Roboto"/>
            </a:endParaRPr>
          </a:p>
          <a:p>
            <a:pPr indent="-336550" lvl="0" marL="457200" rtl="0" algn="l">
              <a:spcBef>
                <a:spcPts val="0"/>
              </a:spcBef>
              <a:spcAft>
                <a:spcPts val="0"/>
              </a:spcAft>
              <a:buSzPts val="1700"/>
              <a:buFont typeface="Roboto"/>
              <a:buAutoNum type="arabicPeriod"/>
            </a:pPr>
            <a:r>
              <a:rPr lang="en" sz="1700">
                <a:latin typeface="Roboto"/>
                <a:ea typeface="Roboto"/>
                <a:cs typeface="Roboto"/>
                <a:sym typeface="Roboto"/>
              </a:rPr>
              <a:t>Mantener el esquema de Renta Territorial, con mecanismos más transparentes de acceso a la información a las autoridades de otros países, en caso de ser requerido.</a:t>
            </a:r>
            <a:endParaRPr sz="1700">
              <a:latin typeface="Roboto"/>
              <a:ea typeface="Roboto"/>
              <a:cs typeface="Roboto"/>
              <a:sym typeface="Roboto"/>
            </a:endParaRPr>
          </a:p>
          <a:p>
            <a:pPr indent="-336550" lvl="0" marL="457200" rtl="0" algn="l">
              <a:spcBef>
                <a:spcPts val="0"/>
              </a:spcBef>
              <a:spcAft>
                <a:spcPts val="0"/>
              </a:spcAft>
              <a:buSzPts val="1700"/>
              <a:buFont typeface="Roboto"/>
              <a:buAutoNum type="arabicPeriod"/>
            </a:pPr>
            <a:r>
              <a:rPr lang="en" sz="1700">
                <a:latin typeface="Roboto"/>
                <a:ea typeface="Roboto"/>
                <a:cs typeface="Roboto"/>
                <a:sym typeface="Roboto"/>
              </a:rPr>
              <a:t>Desarrollar una política país con Visión de Estado, para responder a futuros ataques al Sistema Financiero Panameño.</a:t>
            </a:r>
            <a:endParaRPr sz="1700">
              <a:latin typeface="Roboto"/>
              <a:ea typeface="Roboto"/>
              <a:cs typeface="Roboto"/>
              <a:sym typeface="Roboto"/>
            </a:endParaRPr>
          </a:p>
        </p:txBody>
      </p:sp>
      <p:sp>
        <p:nvSpPr>
          <p:cNvPr id="489" name="Google Shape;489;p40"/>
          <p:cNvSpPr txBox="1"/>
          <p:nvPr>
            <p:ph type="title"/>
          </p:nvPr>
        </p:nvSpPr>
        <p:spPr>
          <a:xfrm>
            <a:off x="289500" y="51000"/>
            <a:ext cx="8565000" cy="65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latin typeface="Roboto"/>
                <a:ea typeface="Roboto"/>
                <a:cs typeface="Roboto"/>
                <a:sym typeface="Roboto"/>
              </a:rPr>
              <a:t>Recomendaciones para Panamá</a:t>
            </a:r>
            <a:endParaRPr b="0" sz="3800">
              <a:latin typeface="Roboto"/>
              <a:ea typeface="Roboto"/>
              <a:cs typeface="Roboto"/>
              <a:sym typeface="Roboto"/>
            </a:endParaRPr>
          </a:p>
        </p:txBody>
      </p:sp>
      <p:sp>
        <p:nvSpPr>
          <p:cNvPr id="490" name="Google Shape;490;p40"/>
          <p:cNvSpPr txBox="1"/>
          <p:nvPr>
            <p:ph idx="1" type="body"/>
          </p:nvPr>
        </p:nvSpPr>
        <p:spPr>
          <a:xfrm>
            <a:off x="5184000" y="4484100"/>
            <a:ext cx="3960000" cy="65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latin typeface="Roboto"/>
                <a:ea typeface="Roboto"/>
                <a:cs typeface="Roboto"/>
                <a:sym typeface="Roboto"/>
              </a:rPr>
              <a:t>#ElBuenGobierno</a:t>
            </a:r>
            <a:endParaRPr b="1" sz="36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pic>
        <p:nvPicPr>
          <p:cNvPr id="495" name="Google Shape;495;p41"/>
          <p:cNvPicPr preferRelativeResize="0"/>
          <p:nvPr/>
        </p:nvPicPr>
        <p:blipFill>
          <a:blip r:embed="rId3">
            <a:alphaModFix/>
          </a:blip>
          <a:stretch>
            <a:fillRect/>
          </a:stretch>
        </p:blipFill>
        <p:spPr>
          <a:xfrm>
            <a:off x="0" y="239338"/>
            <a:ext cx="9143998" cy="466482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903750" y="0"/>
            <a:ext cx="7336500" cy="65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latin typeface="Roboto"/>
                <a:ea typeface="Roboto"/>
                <a:cs typeface="Roboto"/>
                <a:sym typeface="Roboto"/>
              </a:rPr>
              <a:t>Marco Jurídico Fiscal Panameño</a:t>
            </a:r>
            <a:endParaRPr b="0" sz="3800">
              <a:latin typeface="Roboto"/>
              <a:ea typeface="Roboto"/>
              <a:cs typeface="Roboto"/>
              <a:sym typeface="Roboto"/>
            </a:endParaRPr>
          </a:p>
        </p:txBody>
      </p:sp>
      <p:sp>
        <p:nvSpPr>
          <p:cNvPr id="292" name="Google Shape;292;p15"/>
          <p:cNvSpPr txBox="1"/>
          <p:nvPr>
            <p:ph idx="1" type="body"/>
          </p:nvPr>
        </p:nvSpPr>
        <p:spPr>
          <a:xfrm>
            <a:off x="5688300" y="4484100"/>
            <a:ext cx="3455700" cy="65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000">
                <a:latin typeface="Roboto"/>
                <a:ea typeface="Roboto"/>
                <a:cs typeface="Roboto"/>
                <a:sym typeface="Roboto"/>
              </a:rPr>
              <a:t>#SéParaTuPatria</a:t>
            </a:r>
            <a:endParaRPr b="1" sz="3000">
              <a:latin typeface="Roboto"/>
              <a:ea typeface="Roboto"/>
              <a:cs typeface="Roboto"/>
              <a:sym typeface="Roboto"/>
            </a:endParaRPr>
          </a:p>
        </p:txBody>
      </p:sp>
      <p:sp>
        <p:nvSpPr>
          <p:cNvPr id="293" name="Google Shape;293;p15"/>
          <p:cNvSpPr txBox="1"/>
          <p:nvPr/>
        </p:nvSpPr>
        <p:spPr>
          <a:xfrm>
            <a:off x="240550" y="710400"/>
            <a:ext cx="5539800" cy="37227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Nuestra Ley de Sociedades Anónimas data desde la década de los años 1950s, cuando se sentaron los pininos del centro bancario financiero de Panamá.</a:t>
            </a:r>
            <a:endParaRPr sz="1800">
              <a:solidFill>
                <a:srgbClr val="FFFFFF"/>
              </a:solidFill>
              <a:latin typeface="Roboto"/>
              <a:ea typeface="Roboto"/>
              <a:cs typeface="Roboto"/>
              <a:sym typeface="Roboto"/>
            </a:endParaRPr>
          </a:p>
          <a:p>
            <a:pPr indent="-342900" lvl="0" marL="457200" rtl="0" algn="just">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Con el respaldo del gobierno Norteamericano, se usó el Modelo Fiscal del Estado de Delaware (</a:t>
            </a:r>
            <a:r>
              <a:rPr b="1" lang="en" sz="1800">
                <a:solidFill>
                  <a:srgbClr val="FFFFFF"/>
                </a:solidFill>
                <a:latin typeface="Roboto"/>
                <a:ea typeface="Roboto"/>
                <a:cs typeface="Roboto"/>
                <a:sym typeface="Roboto"/>
              </a:rPr>
              <a:t>Paraíso Fiscal y se emuló en Panamá</a:t>
            </a:r>
            <a:r>
              <a:rPr lang="en" sz="1800">
                <a:solidFill>
                  <a:srgbClr val="FFFFFF"/>
                </a:solidFill>
                <a:latin typeface="Roboto"/>
                <a:ea typeface="Roboto"/>
                <a:cs typeface="Roboto"/>
                <a:sym typeface="Roboto"/>
              </a:rPr>
              <a:t>)</a:t>
            </a:r>
            <a:endParaRPr sz="1800">
              <a:solidFill>
                <a:srgbClr val="FFFFFF"/>
              </a:solidFill>
              <a:latin typeface="Roboto"/>
              <a:ea typeface="Roboto"/>
              <a:cs typeface="Roboto"/>
              <a:sym typeface="Roboto"/>
            </a:endParaRPr>
          </a:p>
          <a:p>
            <a:pPr indent="-342900" lvl="0" marL="457200" rtl="0" algn="just">
              <a:spcBef>
                <a:spcPts val="0"/>
              </a:spcBef>
              <a:spcAft>
                <a:spcPts val="0"/>
              </a:spcAft>
              <a:buClr>
                <a:srgbClr val="FFFFFF"/>
              </a:buClr>
              <a:buSzPts val="1800"/>
              <a:buFont typeface="Roboto"/>
              <a:buAutoNum type="arabicPeriod"/>
            </a:pPr>
            <a:r>
              <a:rPr b="1" lang="en" sz="1800">
                <a:solidFill>
                  <a:srgbClr val="FFFFFF"/>
                </a:solidFill>
                <a:latin typeface="Roboto"/>
                <a:ea typeface="Roboto"/>
                <a:cs typeface="Roboto"/>
                <a:sym typeface="Roboto"/>
              </a:rPr>
              <a:t>Tipo de Renta</a:t>
            </a:r>
            <a:r>
              <a:rPr lang="en" sz="1800">
                <a:solidFill>
                  <a:srgbClr val="FFFFFF"/>
                </a:solidFill>
                <a:latin typeface="Roboto"/>
                <a:ea typeface="Roboto"/>
                <a:cs typeface="Roboto"/>
                <a:sym typeface="Roboto"/>
              </a:rPr>
              <a:t>: Territorial</a:t>
            </a:r>
            <a:endParaRPr sz="1800">
              <a:solidFill>
                <a:srgbClr val="FFFFFF"/>
              </a:solidFill>
              <a:latin typeface="Roboto"/>
              <a:ea typeface="Roboto"/>
              <a:cs typeface="Roboto"/>
              <a:sym typeface="Roboto"/>
            </a:endParaRPr>
          </a:p>
          <a:p>
            <a:pPr indent="-342900" lvl="0" marL="457200" rtl="0" algn="just">
              <a:spcBef>
                <a:spcPts val="0"/>
              </a:spcBef>
              <a:spcAft>
                <a:spcPts val="0"/>
              </a:spcAft>
              <a:buClr>
                <a:srgbClr val="FFFFFF"/>
              </a:buClr>
              <a:buSzPts val="1800"/>
              <a:buFont typeface="Roboto"/>
              <a:buAutoNum type="arabicPeriod"/>
            </a:pPr>
            <a:r>
              <a:rPr b="1" lang="en" sz="1800">
                <a:solidFill>
                  <a:srgbClr val="FFFFFF"/>
                </a:solidFill>
                <a:latin typeface="Roboto"/>
                <a:ea typeface="Roboto"/>
                <a:cs typeface="Roboto"/>
                <a:sym typeface="Roboto"/>
              </a:rPr>
              <a:t>Impuesto Sobre la Renta</a:t>
            </a:r>
            <a:r>
              <a:rPr lang="en" sz="1800">
                <a:solidFill>
                  <a:srgbClr val="FFFFFF"/>
                </a:solidFill>
                <a:latin typeface="Roboto"/>
                <a:ea typeface="Roboto"/>
                <a:cs typeface="Roboto"/>
                <a:sym typeface="Roboto"/>
              </a:rPr>
              <a:t>: 30% (Bajo según la OCDE)</a:t>
            </a:r>
            <a:endParaRPr sz="1800">
              <a:solidFill>
                <a:srgbClr val="FFFFFF"/>
              </a:solidFill>
              <a:latin typeface="Roboto"/>
              <a:ea typeface="Roboto"/>
              <a:cs typeface="Roboto"/>
              <a:sym typeface="Roboto"/>
            </a:endParaRPr>
          </a:p>
          <a:p>
            <a:pPr indent="-342900" lvl="0" marL="457200" rtl="0" algn="just">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ITBMS: 5% hasta el 2010, 7% desde dicho año con expectativas al alza hacia el 10% para enfrentar el déficit fiscal</a:t>
            </a:r>
            <a:endParaRPr sz="1800">
              <a:solidFill>
                <a:srgbClr val="FFFFFF"/>
              </a:solidFill>
              <a:latin typeface="Roboto"/>
              <a:ea typeface="Roboto"/>
              <a:cs typeface="Roboto"/>
              <a:sym typeface="Roboto"/>
            </a:endParaRPr>
          </a:p>
        </p:txBody>
      </p:sp>
      <p:pic>
        <p:nvPicPr>
          <p:cNvPr id="294" name="Google Shape;294;p15"/>
          <p:cNvPicPr preferRelativeResize="0"/>
          <p:nvPr/>
        </p:nvPicPr>
        <p:blipFill>
          <a:blip r:embed="rId3">
            <a:alphaModFix/>
          </a:blip>
          <a:stretch>
            <a:fillRect/>
          </a:stretch>
        </p:blipFill>
        <p:spPr>
          <a:xfrm>
            <a:off x="6052951" y="1624250"/>
            <a:ext cx="2894075" cy="1613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16"/>
          <p:cNvSpPr txBox="1"/>
          <p:nvPr>
            <p:ph type="title"/>
          </p:nvPr>
        </p:nvSpPr>
        <p:spPr>
          <a:xfrm>
            <a:off x="466950" y="63675"/>
            <a:ext cx="8298900" cy="65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latin typeface="Roboto"/>
                <a:ea typeface="Roboto"/>
                <a:cs typeface="Roboto"/>
                <a:sym typeface="Roboto"/>
              </a:rPr>
              <a:t>Renta Territorial vs. Renta Mundial</a:t>
            </a:r>
            <a:endParaRPr b="0" sz="3800">
              <a:latin typeface="Roboto"/>
              <a:ea typeface="Roboto"/>
              <a:cs typeface="Roboto"/>
              <a:sym typeface="Roboto"/>
            </a:endParaRPr>
          </a:p>
        </p:txBody>
      </p:sp>
      <p:pic>
        <p:nvPicPr>
          <p:cNvPr id="300" name="Google Shape;300;p16"/>
          <p:cNvPicPr preferRelativeResize="0"/>
          <p:nvPr/>
        </p:nvPicPr>
        <p:blipFill>
          <a:blip r:embed="rId3">
            <a:alphaModFix/>
          </a:blip>
          <a:stretch>
            <a:fillRect/>
          </a:stretch>
        </p:blipFill>
        <p:spPr>
          <a:xfrm>
            <a:off x="1206225" y="723075"/>
            <a:ext cx="6731550" cy="4207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17"/>
          <p:cNvSpPr txBox="1"/>
          <p:nvPr>
            <p:ph type="title"/>
          </p:nvPr>
        </p:nvSpPr>
        <p:spPr>
          <a:xfrm>
            <a:off x="903750" y="0"/>
            <a:ext cx="7336500" cy="65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latin typeface="Roboto"/>
                <a:ea typeface="Roboto"/>
                <a:cs typeface="Roboto"/>
                <a:sym typeface="Roboto"/>
              </a:rPr>
              <a:t>Sistema Financiero en Panamá</a:t>
            </a:r>
            <a:endParaRPr b="0" sz="3800">
              <a:latin typeface="Roboto"/>
              <a:ea typeface="Roboto"/>
              <a:cs typeface="Roboto"/>
              <a:sym typeface="Roboto"/>
            </a:endParaRPr>
          </a:p>
        </p:txBody>
      </p:sp>
      <p:sp>
        <p:nvSpPr>
          <p:cNvPr id="306" name="Google Shape;306;p17"/>
          <p:cNvSpPr txBox="1"/>
          <p:nvPr>
            <p:ph idx="1" type="body"/>
          </p:nvPr>
        </p:nvSpPr>
        <p:spPr>
          <a:xfrm>
            <a:off x="5688300" y="4484100"/>
            <a:ext cx="3455700" cy="65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000">
                <a:latin typeface="Roboto"/>
                <a:ea typeface="Roboto"/>
                <a:cs typeface="Roboto"/>
                <a:sym typeface="Roboto"/>
              </a:rPr>
              <a:t>#SéParaTuPatria</a:t>
            </a:r>
            <a:endParaRPr b="1" sz="3000">
              <a:latin typeface="Roboto"/>
              <a:ea typeface="Roboto"/>
              <a:cs typeface="Roboto"/>
              <a:sym typeface="Roboto"/>
            </a:endParaRPr>
          </a:p>
        </p:txBody>
      </p:sp>
      <p:sp>
        <p:nvSpPr>
          <p:cNvPr id="307" name="Google Shape;307;p17"/>
          <p:cNvSpPr txBox="1"/>
          <p:nvPr/>
        </p:nvSpPr>
        <p:spPr>
          <a:xfrm>
            <a:off x="240550" y="710400"/>
            <a:ext cx="5539800" cy="37227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Nuestra Ley de Sociedades Anónimas data desde la década de los años 1950s, cuando se sentaron los pininos del centro bancario financiero de Panamá.</a:t>
            </a:r>
            <a:endParaRPr sz="1800">
              <a:solidFill>
                <a:srgbClr val="FFFFFF"/>
              </a:solidFill>
              <a:latin typeface="Roboto"/>
              <a:ea typeface="Roboto"/>
              <a:cs typeface="Roboto"/>
              <a:sym typeface="Roboto"/>
            </a:endParaRPr>
          </a:p>
          <a:p>
            <a:pPr indent="-342900" lvl="0" marL="457200" rtl="0" algn="just">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Con el respaldo del gobierno Norteamericano, se usó el Modelo Fiscal del Estado de Delaware (</a:t>
            </a:r>
            <a:r>
              <a:rPr b="1" lang="en" sz="1800">
                <a:solidFill>
                  <a:srgbClr val="FFFFFF"/>
                </a:solidFill>
                <a:latin typeface="Roboto"/>
                <a:ea typeface="Roboto"/>
                <a:cs typeface="Roboto"/>
                <a:sym typeface="Roboto"/>
              </a:rPr>
              <a:t>Paraíso Fiscal y se emuló en Panamá</a:t>
            </a:r>
            <a:r>
              <a:rPr lang="en" sz="1800">
                <a:solidFill>
                  <a:srgbClr val="FFFFFF"/>
                </a:solidFill>
                <a:latin typeface="Roboto"/>
                <a:ea typeface="Roboto"/>
                <a:cs typeface="Roboto"/>
                <a:sym typeface="Roboto"/>
              </a:rPr>
              <a:t>)</a:t>
            </a:r>
            <a:endParaRPr sz="1800">
              <a:solidFill>
                <a:srgbClr val="FFFFFF"/>
              </a:solidFill>
              <a:latin typeface="Roboto"/>
              <a:ea typeface="Roboto"/>
              <a:cs typeface="Roboto"/>
              <a:sym typeface="Roboto"/>
            </a:endParaRPr>
          </a:p>
          <a:p>
            <a:pPr indent="-342900" lvl="0" marL="457200" rtl="0" algn="just">
              <a:spcBef>
                <a:spcPts val="0"/>
              </a:spcBef>
              <a:spcAft>
                <a:spcPts val="0"/>
              </a:spcAft>
              <a:buClr>
                <a:srgbClr val="FFFFFF"/>
              </a:buClr>
              <a:buSzPts val="1800"/>
              <a:buFont typeface="Roboto"/>
              <a:buAutoNum type="arabicPeriod"/>
            </a:pPr>
            <a:r>
              <a:rPr b="1" lang="en" sz="1800">
                <a:solidFill>
                  <a:srgbClr val="FFFFFF"/>
                </a:solidFill>
                <a:latin typeface="Roboto"/>
                <a:ea typeface="Roboto"/>
                <a:cs typeface="Roboto"/>
                <a:sym typeface="Roboto"/>
              </a:rPr>
              <a:t>Tipo de Renta</a:t>
            </a:r>
            <a:r>
              <a:rPr lang="en" sz="1800">
                <a:solidFill>
                  <a:srgbClr val="FFFFFF"/>
                </a:solidFill>
                <a:latin typeface="Roboto"/>
                <a:ea typeface="Roboto"/>
                <a:cs typeface="Roboto"/>
                <a:sym typeface="Roboto"/>
              </a:rPr>
              <a:t>: Territorial</a:t>
            </a:r>
            <a:endParaRPr sz="1800">
              <a:solidFill>
                <a:srgbClr val="FFFFFF"/>
              </a:solidFill>
              <a:latin typeface="Roboto"/>
              <a:ea typeface="Roboto"/>
              <a:cs typeface="Roboto"/>
              <a:sym typeface="Roboto"/>
            </a:endParaRPr>
          </a:p>
          <a:p>
            <a:pPr indent="-342900" lvl="0" marL="457200" rtl="0" algn="just">
              <a:spcBef>
                <a:spcPts val="0"/>
              </a:spcBef>
              <a:spcAft>
                <a:spcPts val="0"/>
              </a:spcAft>
              <a:buClr>
                <a:srgbClr val="FFFFFF"/>
              </a:buClr>
              <a:buSzPts val="1800"/>
              <a:buFont typeface="Roboto"/>
              <a:buAutoNum type="arabicPeriod"/>
            </a:pPr>
            <a:r>
              <a:rPr b="1" lang="en" sz="1800">
                <a:solidFill>
                  <a:srgbClr val="FFFFFF"/>
                </a:solidFill>
                <a:latin typeface="Roboto"/>
                <a:ea typeface="Roboto"/>
                <a:cs typeface="Roboto"/>
                <a:sym typeface="Roboto"/>
              </a:rPr>
              <a:t>Impuesto Sobre la Renta</a:t>
            </a:r>
            <a:r>
              <a:rPr lang="en" sz="1800">
                <a:solidFill>
                  <a:srgbClr val="FFFFFF"/>
                </a:solidFill>
                <a:latin typeface="Roboto"/>
                <a:ea typeface="Roboto"/>
                <a:cs typeface="Roboto"/>
                <a:sym typeface="Roboto"/>
              </a:rPr>
              <a:t>: 30% (Bajo según la OCDE)</a:t>
            </a:r>
            <a:endParaRPr sz="1800">
              <a:solidFill>
                <a:srgbClr val="FFFFFF"/>
              </a:solidFill>
              <a:latin typeface="Roboto"/>
              <a:ea typeface="Roboto"/>
              <a:cs typeface="Roboto"/>
              <a:sym typeface="Roboto"/>
            </a:endParaRPr>
          </a:p>
          <a:p>
            <a:pPr indent="-342900" lvl="0" marL="457200" rtl="0" algn="just">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ITBMS: 5% hasta el 2010, 7% desde dicho año con expectativas al alza hacia el 10% para enfrentar el déficit fiscal</a:t>
            </a:r>
            <a:endParaRPr sz="1800">
              <a:solidFill>
                <a:srgbClr val="FFFFFF"/>
              </a:solidFill>
              <a:latin typeface="Roboto"/>
              <a:ea typeface="Roboto"/>
              <a:cs typeface="Roboto"/>
              <a:sym typeface="Roboto"/>
            </a:endParaRPr>
          </a:p>
        </p:txBody>
      </p:sp>
      <p:pic>
        <p:nvPicPr>
          <p:cNvPr id="308" name="Google Shape;308;p17"/>
          <p:cNvPicPr preferRelativeResize="0"/>
          <p:nvPr/>
        </p:nvPicPr>
        <p:blipFill>
          <a:blip r:embed="rId3">
            <a:alphaModFix/>
          </a:blip>
          <a:stretch>
            <a:fillRect/>
          </a:stretch>
        </p:blipFill>
        <p:spPr>
          <a:xfrm>
            <a:off x="5886725" y="1545663"/>
            <a:ext cx="3058849" cy="20521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18"/>
          <p:cNvSpPr txBox="1"/>
          <p:nvPr>
            <p:ph type="title"/>
          </p:nvPr>
        </p:nvSpPr>
        <p:spPr>
          <a:xfrm>
            <a:off x="466950" y="63675"/>
            <a:ext cx="8298900" cy="65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latin typeface="Roboto"/>
                <a:ea typeface="Roboto"/>
                <a:cs typeface="Roboto"/>
                <a:sym typeface="Roboto"/>
              </a:rPr>
              <a:t>Servicios Financieros | PIB Panamá</a:t>
            </a:r>
            <a:endParaRPr b="0" sz="3800">
              <a:latin typeface="Roboto"/>
              <a:ea typeface="Roboto"/>
              <a:cs typeface="Roboto"/>
              <a:sym typeface="Roboto"/>
            </a:endParaRPr>
          </a:p>
        </p:txBody>
      </p:sp>
      <p:pic>
        <p:nvPicPr>
          <p:cNvPr id="314" name="Google Shape;314;p18"/>
          <p:cNvPicPr preferRelativeResize="0"/>
          <p:nvPr/>
        </p:nvPicPr>
        <p:blipFill>
          <a:blip r:embed="rId3">
            <a:alphaModFix/>
          </a:blip>
          <a:stretch>
            <a:fillRect/>
          </a:stretch>
        </p:blipFill>
        <p:spPr>
          <a:xfrm>
            <a:off x="837800" y="793825"/>
            <a:ext cx="7557203" cy="4303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19"/>
          <p:cNvSpPr txBox="1"/>
          <p:nvPr>
            <p:ph type="ctrTitle"/>
          </p:nvPr>
        </p:nvSpPr>
        <p:spPr>
          <a:xfrm>
            <a:off x="687600" y="829000"/>
            <a:ext cx="7768800" cy="178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5000">
                <a:latin typeface="Roboto Black"/>
                <a:ea typeface="Roboto Black"/>
                <a:cs typeface="Roboto Black"/>
                <a:sym typeface="Roboto Black"/>
              </a:rPr>
              <a:t>Escándalo Internacional: Primeras Filtraciones</a:t>
            </a:r>
            <a:endParaRPr b="0" sz="5000">
              <a:latin typeface="Roboto Black"/>
              <a:ea typeface="Roboto Black"/>
              <a:cs typeface="Roboto Black"/>
              <a:sym typeface="Roboto Black"/>
            </a:endParaRPr>
          </a:p>
        </p:txBody>
      </p:sp>
      <p:pic>
        <p:nvPicPr>
          <p:cNvPr id="320" name="Google Shape;320;p19"/>
          <p:cNvPicPr preferRelativeResize="0"/>
          <p:nvPr/>
        </p:nvPicPr>
        <p:blipFill rotWithShape="1">
          <a:blip r:embed="rId3">
            <a:alphaModFix/>
          </a:blip>
          <a:srcRect b="32156" l="0" r="0" t="30766"/>
          <a:stretch/>
        </p:blipFill>
        <p:spPr>
          <a:xfrm>
            <a:off x="446550" y="2991613"/>
            <a:ext cx="3892550" cy="721650"/>
          </a:xfrm>
          <a:prstGeom prst="rect">
            <a:avLst/>
          </a:prstGeom>
          <a:noFill/>
          <a:ln>
            <a:noFill/>
          </a:ln>
        </p:spPr>
      </p:pic>
      <p:pic>
        <p:nvPicPr>
          <p:cNvPr id="321" name="Google Shape;321;p19"/>
          <p:cNvPicPr preferRelativeResize="0"/>
          <p:nvPr/>
        </p:nvPicPr>
        <p:blipFill>
          <a:blip r:embed="rId4">
            <a:alphaModFix/>
          </a:blip>
          <a:stretch>
            <a:fillRect/>
          </a:stretch>
        </p:blipFill>
        <p:spPr>
          <a:xfrm>
            <a:off x="5421325" y="2615200"/>
            <a:ext cx="2595034" cy="1946276"/>
          </a:xfrm>
          <a:prstGeom prst="rect">
            <a:avLst/>
          </a:prstGeom>
          <a:noFill/>
          <a:ln>
            <a:noFill/>
          </a:ln>
        </p:spPr>
      </p:pic>
      <p:sp>
        <p:nvSpPr>
          <p:cNvPr id="322" name="Google Shape;322;p19"/>
          <p:cNvSpPr txBox="1"/>
          <p:nvPr/>
        </p:nvSpPr>
        <p:spPr>
          <a:xfrm>
            <a:off x="446550" y="3905725"/>
            <a:ext cx="44391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Fecha Clave: </a:t>
            </a:r>
            <a:r>
              <a:rPr lang="en" sz="1700">
                <a:solidFill>
                  <a:srgbClr val="FFFFFF"/>
                </a:solidFill>
                <a:latin typeface="Roboto"/>
                <a:ea typeface="Roboto"/>
                <a:cs typeface="Roboto"/>
                <a:sym typeface="Roboto"/>
              </a:rPr>
              <a:t>Domingo 06 de Abril de 2016</a:t>
            </a:r>
            <a:endParaRPr sz="1700">
              <a:solidFill>
                <a:srgbClr val="FFFFFF"/>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20"/>
          <p:cNvSpPr txBox="1"/>
          <p:nvPr>
            <p:ph type="ctrTitle"/>
          </p:nvPr>
        </p:nvSpPr>
        <p:spPr>
          <a:xfrm>
            <a:off x="201400" y="1625700"/>
            <a:ext cx="3272400" cy="189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a:ea typeface="Roboto"/>
                <a:cs typeface="Roboto"/>
                <a:sym typeface="Roboto"/>
              </a:rPr>
              <a:t>El inicio del Huracán Perfecto para Panamá: Golpe Imprevisto</a:t>
            </a:r>
            <a:endParaRPr sz="3000">
              <a:latin typeface="Roboto"/>
              <a:ea typeface="Roboto"/>
              <a:cs typeface="Roboto"/>
              <a:sym typeface="Roboto"/>
            </a:endParaRPr>
          </a:p>
        </p:txBody>
      </p:sp>
      <p:pic>
        <p:nvPicPr>
          <p:cNvPr id="328" name="Google Shape;328;p20"/>
          <p:cNvPicPr preferRelativeResize="0"/>
          <p:nvPr/>
        </p:nvPicPr>
        <p:blipFill>
          <a:blip r:embed="rId3">
            <a:alphaModFix/>
          </a:blip>
          <a:stretch>
            <a:fillRect/>
          </a:stretch>
        </p:blipFill>
        <p:spPr>
          <a:xfrm>
            <a:off x="3615375" y="1095087"/>
            <a:ext cx="5255050" cy="2953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21"/>
          <p:cNvSpPr txBox="1"/>
          <p:nvPr>
            <p:ph type="title"/>
          </p:nvPr>
        </p:nvSpPr>
        <p:spPr>
          <a:xfrm>
            <a:off x="301125" y="1175250"/>
            <a:ext cx="45684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Roboto"/>
                <a:ea typeface="Roboto"/>
                <a:cs typeface="Roboto"/>
                <a:sym typeface="Roboto"/>
              </a:rPr>
              <a:t>Aki había Ponido el Análisis del Proyecto</a:t>
            </a:r>
            <a:endParaRPr sz="4000">
              <a:latin typeface="Roboto"/>
              <a:ea typeface="Roboto"/>
              <a:cs typeface="Roboto"/>
              <a:sym typeface="Roboto"/>
            </a:endParaRPr>
          </a:p>
        </p:txBody>
      </p:sp>
      <p:pic>
        <p:nvPicPr>
          <p:cNvPr id="334" name="Google Shape;334;p21"/>
          <p:cNvPicPr preferRelativeResize="0"/>
          <p:nvPr/>
        </p:nvPicPr>
        <p:blipFill>
          <a:blip r:embed="rId3">
            <a:alphaModFix/>
          </a:blip>
          <a:stretch>
            <a:fillRect/>
          </a:stretch>
        </p:blipFill>
        <p:spPr>
          <a:xfrm>
            <a:off x="5131750" y="375075"/>
            <a:ext cx="3463649" cy="34636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